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Dela Gothic One"/>
      <p:regular r:id="rId18"/>
    </p:embeddedFont>
    <p:embeddedFont>
      <p:font typeface="Dela Gothic One"/>
      <p:regular r:id="rId19"/>
    </p:embeddedFont>
    <p:embeddedFont>
      <p:font typeface="DM Sans"/>
      <p:regular r:id="rId20"/>
    </p:embeddedFont>
    <p:embeddedFont>
      <p:font typeface="DM Sans"/>
      <p:regular r:id="rId21"/>
    </p:embeddedFont>
    <p:embeddedFont>
      <p:font typeface="DM Sans"/>
      <p:regular r:id="rId22"/>
    </p:embeddedFont>
    <p:embeddedFont>
      <p:font typeface="DM Sans"/>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03513" y="898208"/>
            <a:ext cx="7709773" cy="1348026"/>
          </a:xfrm>
          <a:prstGeom prst="rect">
            <a:avLst/>
          </a:prstGeom>
          <a:noFill/>
          <a:ln/>
        </p:spPr>
        <p:txBody>
          <a:bodyPr wrap="square" lIns="0" tIns="0" rIns="0" bIns="0" rtlCol="0" anchor="t"/>
          <a:lstStyle/>
          <a:p>
            <a:pPr indent="0" marL="0">
              <a:lnSpc>
                <a:spcPts val="5300"/>
              </a:lnSpc>
              <a:buNone/>
            </a:pPr>
            <a:r>
              <a:rPr lang="en-US" sz="4200" dirty="0">
                <a:solidFill>
                  <a:srgbClr val="FAEBEB"/>
                </a:solidFill>
                <a:latin typeface="Dela Gothic One" pitchFamily="34" charset="0"/>
                <a:ea typeface="Dela Gothic One" pitchFamily="34" charset="-122"/>
                <a:cs typeface="Dela Gothic One" pitchFamily="34" charset="-120"/>
              </a:rPr>
              <a:t> Cancer Detection Using Machine Learning </a:t>
            </a:r>
            <a:endParaRPr lang="en-US" sz="4200" dirty="0"/>
          </a:p>
        </p:txBody>
      </p:sp>
      <p:sp>
        <p:nvSpPr>
          <p:cNvPr id="4" name="Text 1"/>
          <p:cNvSpPr/>
          <p:nvPr/>
        </p:nvSpPr>
        <p:spPr>
          <a:xfrm>
            <a:off x="6203513" y="2553533"/>
            <a:ext cx="7709773" cy="327779"/>
          </a:xfrm>
          <a:prstGeom prst="rect">
            <a:avLst/>
          </a:prstGeom>
          <a:noFill/>
          <a:ln/>
        </p:spPr>
        <p:txBody>
          <a:bodyPr wrap="none" lIns="0" tIns="0" rIns="0" bIns="0" rtlCol="0" anchor="t"/>
          <a:lstStyle/>
          <a:p>
            <a:pPr algn="r" indent="0" marL="0">
              <a:lnSpc>
                <a:spcPts val="2550"/>
              </a:lnSpc>
              <a:buNone/>
            </a:pPr>
            <a:endParaRPr lang="en-US" sz="1600" dirty="0"/>
          </a:p>
        </p:txBody>
      </p:sp>
      <p:sp>
        <p:nvSpPr>
          <p:cNvPr id="5" name="Text 2"/>
          <p:cNvSpPr/>
          <p:nvPr/>
        </p:nvSpPr>
        <p:spPr>
          <a:xfrm>
            <a:off x="6203513" y="3111818"/>
            <a:ext cx="7709773" cy="327779"/>
          </a:xfrm>
          <a:prstGeom prst="rect">
            <a:avLst/>
          </a:prstGeom>
          <a:noFill/>
          <a:ln/>
        </p:spPr>
        <p:txBody>
          <a:bodyPr wrap="none" lIns="0" tIns="0" rIns="0" bIns="0" rtlCol="0" anchor="t"/>
          <a:lstStyle/>
          <a:p>
            <a:pPr algn="r" indent="0" marL="0">
              <a:lnSpc>
                <a:spcPts val="2550"/>
              </a:lnSpc>
              <a:buNone/>
            </a:pPr>
            <a:r>
              <a:rPr lang="en-US" sz="1600" b="1" dirty="0">
                <a:solidFill>
                  <a:srgbClr val="FFE5E5"/>
                </a:solidFill>
                <a:latin typeface="DM Sans" pitchFamily="34" charset="0"/>
                <a:ea typeface="DM Sans" pitchFamily="34" charset="-122"/>
                <a:cs typeface="DM Sans" pitchFamily="34" charset="-120"/>
              </a:rPr>
              <a:t>Under the guidance : Dr.Shivakumar Kagi</a:t>
            </a:r>
            <a:endParaRPr lang="en-US" sz="1600" dirty="0"/>
          </a:p>
        </p:txBody>
      </p:sp>
      <p:sp>
        <p:nvSpPr>
          <p:cNvPr id="6" name="Text 3"/>
          <p:cNvSpPr/>
          <p:nvPr/>
        </p:nvSpPr>
        <p:spPr>
          <a:xfrm>
            <a:off x="6203513" y="3670102"/>
            <a:ext cx="7709773" cy="327779"/>
          </a:xfrm>
          <a:prstGeom prst="rect">
            <a:avLst/>
          </a:prstGeom>
          <a:noFill/>
          <a:ln/>
        </p:spPr>
        <p:txBody>
          <a:bodyPr wrap="none" lIns="0" tIns="0" rIns="0" bIns="0" rtlCol="0" anchor="t"/>
          <a:lstStyle/>
          <a:p>
            <a:pPr algn="r" indent="0" marL="0">
              <a:lnSpc>
                <a:spcPts val="2550"/>
              </a:lnSpc>
              <a:buNone/>
            </a:pPr>
            <a:r>
              <a:rPr lang="en-US" sz="1600" b="1" dirty="0">
                <a:solidFill>
                  <a:srgbClr val="FFE5E5"/>
                </a:solidFill>
                <a:latin typeface="DM Sans" pitchFamily="34" charset="0"/>
                <a:ea typeface="DM Sans" pitchFamily="34" charset="-122"/>
                <a:cs typeface="DM Sans" pitchFamily="34" charset="-120"/>
              </a:rPr>
              <a:t>Submitted By: </a:t>
            </a:r>
            <a:endParaRPr lang="en-US" sz="1600" dirty="0"/>
          </a:p>
        </p:txBody>
      </p:sp>
      <p:sp>
        <p:nvSpPr>
          <p:cNvPr id="7" name="Shape 4"/>
          <p:cNvSpPr/>
          <p:nvPr/>
        </p:nvSpPr>
        <p:spPr>
          <a:xfrm>
            <a:off x="6203513" y="4228386"/>
            <a:ext cx="7709773" cy="2544723"/>
          </a:xfrm>
          <a:prstGeom prst="roundRect">
            <a:avLst>
              <a:gd name="adj" fmla="val 3382"/>
            </a:avLst>
          </a:prstGeom>
          <a:noFill/>
          <a:ln w="7620">
            <a:solidFill>
              <a:srgbClr val="FFFFFF">
                <a:alpha val="24000"/>
              </a:srgbClr>
            </a:solidFill>
            <a:prstDash val="solid"/>
          </a:ln>
        </p:spPr>
      </p:sp>
      <p:sp>
        <p:nvSpPr>
          <p:cNvPr id="8" name="Shape 5"/>
          <p:cNvSpPr/>
          <p:nvPr/>
        </p:nvSpPr>
        <p:spPr>
          <a:xfrm>
            <a:off x="6211133" y="4236006"/>
            <a:ext cx="7694533" cy="588764"/>
          </a:xfrm>
          <a:prstGeom prst="rect">
            <a:avLst/>
          </a:prstGeom>
          <a:solidFill>
            <a:srgbClr val="FFFFFF">
              <a:alpha val="4000"/>
            </a:srgbClr>
          </a:solidFill>
          <a:ln/>
        </p:spPr>
      </p:sp>
      <p:sp>
        <p:nvSpPr>
          <p:cNvPr id="9" name="Text 6"/>
          <p:cNvSpPr/>
          <p:nvPr/>
        </p:nvSpPr>
        <p:spPr>
          <a:xfrm>
            <a:off x="6415921" y="4366498"/>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NAME :</a:t>
            </a:r>
            <a:endParaRPr lang="en-US" sz="1600" dirty="0"/>
          </a:p>
        </p:txBody>
      </p:sp>
      <p:sp>
        <p:nvSpPr>
          <p:cNvPr id="10" name="Text 7"/>
          <p:cNvSpPr/>
          <p:nvPr/>
        </p:nvSpPr>
        <p:spPr>
          <a:xfrm>
            <a:off x="10266998" y="4366498"/>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USN :</a:t>
            </a:r>
            <a:endParaRPr lang="en-US" sz="1600" dirty="0"/>
          </a:p>
        </p:txBody>
      </p:sp>
      <p:sp>
        <p:nvSpPr>
          <p:cNvPr id="11" name="Shape 8"/>
          <p:cNvSpPr/>
          <p:nvPr/>
        </p:nvSpPr>
        <p:spPr>
          <a:xfrm>
            <a:off x="6211133" y="4824770"/>
            <a:ext cx="7694533" cy="1940719"/>
          </a:xfrm>
          <a:prstGeom prst="rect">
            <a:avLst/>
          </a:prstGeom>
          <a:solidFill>
            <a:srgbClr val="000000">
              <a:alpha val="4000"/>
            </a:srgbClr>
          </a:solidFill>
          <a:ln/>
        </p:spPr>
      </p:sp>
      <p:sp>
        <p:nvSpPr>
          <p:cNvPr id="12" name="Text 9"/>
          <p:cNvSpPr/>
          <p:nvPr/>
        </p:nvSpPr>
        <p:spPr>
          <a:xfrm>
            <a:off x="6415921" y="4955262"/>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Ranjitha H Raju</a:t>
            </a:r>
            <a:endParaRPr lang="en-US" sz="1600" dirty="0"/>
          </a:p>
        </p:txBody>
      </p:sp>
      <p:sp>
        <p:nvSpPr>
          <p:cNvPr id="13" name="Text 10"/>
          <p:cNvSpPr/>
          <p:nvPr/>
        </p:nvSpPr>
        <p:spPr>
          <a:xfrm>
            <a:off x="6415921" y="5405914"/>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Shafa Mahin</a:t>
            </a:r>
            <a:endParaRPr lang="en-US" sz="1600" dirty="0"/>
          </a:p>
        </p:txBody>
      </p:sp>
      <p:sp>
        <p:nvSpPr>
          <p:cNvPr id="14" name="Text 11"/>
          <p:cNvSpPr/>
          <p:nvPr/>
        </p:nvSpPr>
        <p:spPr>
          <a:xfrm>
            <a:off x="6415921" y="5856565"/>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Arayan Neelamnalli</a:t>
            </a:r>
            <a:endParaRPr lang="en-US" sz="1600" dirty="0"/>
          </a:p>
        </p:txBody>
      </p:sp>
      <p:sp>
        <p:nvSpPr>
          <p:cNvPr id="15" name="Text 12"/>
          <p:cNvSpPr/>
          <p:nvPr/>
        </p:nvSpPr>
        <p:spPr>
          <a:xfrm>
            <a:off x="6415921" y="6307217"/>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Sneha S.Potdar</a:t>
            </a:r>
            <a:endParaRPr lang="en-US" sz="1600" dirty="0"/>
          </a:p>
        </p:txBody>
      </p:sp>
      <p:sp>
        <p:nvSpPr>
          <p:cNvPr id="16" name="Text 13"/>
          <p:cNvSpPr/>
          <p:nvPr/>
        </p:nvSpPr>
        <p:spPr>
          <a:xfrm>
            <a:off x="10266998" y="4955262"/>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(SG21CSE110)</a:t>
            </a:r>
            <a:endParaRPr lang="en-US" sz="1600" dirty="0"/>
          </a:p>
        </p:txBody>
      </p:sp>
      <p:sp>
        <p:nvSpPr>
          <p:cNvPr id="17" name="Text 14"/>
          <p:cNvSpPr/>
          <p:nvPr/>
        </p:nvSpPr>
        <p:spPr>
          <a:xfrm>
            <a:off x="10266998" y="5405914"/>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(SG22CSE508)</a:t>
            </a:r>
            <a:endParaRPr lang="en-US" sz="1600" dirty="0"/>
          </a:p>
        </p:txBody>
      </p:sp>
      <p:sp>
        <p:nvSpPr>
          <p:cNvPr id="18" name="Text 15"/>
          <p:cNvSpPr/>
          <p:nvPr/>
        </p:nvSpPr>
        <p:spPr>
          <a:xfrm>
            <a:off x="10266998" y="5856565"/>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(SG21CSE028)</a:t>
            </a:r>
            <a:endParaRPr lang="en-US" sz="1600" dirty="0"/>
          </a:p>
        </p:txBody>
      </p:sp>
      <p:sp>
        <p:nvSpPr>
          <p:cNvPr id="19" name="Text 16"/>
          <p:cNvSpPr/>
          <p:nvPr/>
        </p:nvSpPr>
        <p:spPr>
          <a:xfrm>
            <a:off x="10266998" y="6307217"/>
            <a:ext cx="3433882" cy="327779"/>
          </a:xfrm>
          <a:prstGeom prst="rect">
            <a:avLst/>
          </a:prstGeom>
          <a:noFill/>
          <a:ln/>
        </p:spPr>
        <p:txBody>
          <a:bodyPr wrap="non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(SG21CSE143)</a:t>
            </a:r>
            <a:endParaRPr lang="en-US" sz="1600" dirty="0"/>
          </a:p>
        </p:txBody>
      </p:sp>
      <p:sp>
        <p:nvSpPr>
          <p:cNvPr id="20" name="Text 17"/>
          <p:cNvSpPr/>
          <p:nvPr/>
        </p:nvSpPr>
        <p:spPr>
          <a:xfrm>
            <a:off x="6203513" y="7003613"/>
            <a:ext cx="7709773" cy="327779"/>
          </a:xfrm>
          <a:prstGeom prst="rect">
            <a:avLst/>
          </a:prstGeom>
          <a:noFill/>
          <a:ln/>
        </p:spPr>
        <p:txBody>
          <a:bodyPr wrap="none" lIns="0" tIns="0" rIns="0" bIns="0" rtlCol="0" anchor="t"/>
          <a:lstStyle/>
          <a:p>
            <a:pPr indent="0" marL="0">
              <a:lnSpc>
                <a:spcPts val="2550"/>
              </a:lnSpc>
              <a:buNone/>
            </a:pP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298031"/>
          </a:xfrm>
          <a:prstGeom prst="rect">
            <a:avLst/>
          </a:prstGeom>
        </p:spPr>
      </p:pic>
      <p:sp>
        <p:nvSpPr>
          <p:cNvPr id="3" name="Text 0"/>
          <p:cNvSpPr/>
          <p:nvPr/>
        </p:nvSpPr>
        <p:spPr>
          <a:xfrm>
            <a:off x="615553" y="3781663"/>
            <a:ext cx="4628912" cy="578644"/>
          </a:xfrm>
          <a:prstGeom prst="rect">
            <a:avLst/>
          </a:prstGeom>
          <a:noFill/>
          <a:ln/>
        </p:spPr>
        <p:txBody>
          <a:bodyPr wrap="none" lIns="0" tIns="0" rIns="0" bIns="0" rtlCol="0" anchor="t"/>
          <a:lstStyle/>
          <a:p>
            <a:pPr indent="0" marL="0">
              <a:lnSpc>
                <a:spcPts val="4550"/>
              </a:lnSpc>
              <a:buNone/>
            </a:pPr>
            <a:r>
              <a:rPr lang="en-US" sz="3600" dirty="0">
                <a:solidFill>
                  <a:srgbClr val="FAEBEB"/>
                </a:solidFill>
                <a:latin typeface="Dela Gothic One" pitchFamily="34" charset="0"/>
                <a:ea typeface="Dela Gothic One" pitchFamily="34" charset="-122"/>
                <a:cs typeface="Dela Gothic One" pitchFamily="34" charset="-120"/>
              </a:rPr>
              <a:t>Conclusion </a:t>
            </a:r>
            <a:endParaRPr lang="en-US" sz="3600" dirty="0"/>
          </a:p>
        </p:txBody>
      </p:sp>
      <p:sp>
        <p:nvSpPr>
          <p:cNvPr id="4" name="Text 1"/>
          <p:cNvSpPr/>
          <p:nvPr/>
        </p:nvSpPr>
        <p:spPr>
          <a:xfrm>
            <a:off x="615553" y="4624149"/>
            <a:ext cx="13399294" cy="281345"/>
          </a:xfrm>
          <a:prstGeom prst="rect">
            <a:avLst/>
          </a:prstGeom>
          <a:noFill/>
          <a:ln/>
        </p:spPr>
        <p:txBody>
          <a:bodyPr wrap="none" lIns="0" tIns="0" rIns="0" bIns="0" rtlCol="0" anchor="t"/>
          <a:lstStyle/>
          <a:p>
            <a:pPr indent="0" marL="0">
              <a:lnSpc>
                <a:spcPts val="2200"/>
              </a:lnSpc>
              <a:buNone/>
            </a:pPr>
            <a:endParaRPr lang="en-US" sz="1350" dirty="0"/>
          </a:p>
        </p:txBody>
      </p:sp>
      <p:sp>
        <p:nvSpPr>
          <p:cNvPr id="5" name="Text 2"/>
          <p:cNvSpPr/>
          <p:nvPr/>
        </p:nvSpPr>
        <p:spPr>
          <a:xfrm>
            <a:off x="615553" y="5103376"/>
            <a:ext cx="13399294" cy="844034"/>
          </a:xfrm>
          <a:prstGeom prst="rect">
            <a:avLst/>
          </a:prstGeom>
          <a:noFill/>
          <a:ln/>
        </p:spPr>
        <p:txBody>
          <a:bodyPr wrap="square" lIns="0" tIns="0" rIns="0" bIns="0" rtlCol="0" anchor="t"/>
          <a:lstStyle/>
          <a:p>
            <a:pPr indent="0" marL="0">
              <a:lnSpc>
                <a:spcPts val="2200"/>
              </a:lnSpc>
              <a:buNone/>
            </a:pPr>
            <a:r>
              <a:rPr lang="en-US" sz="1350" dirty="0">
                <a:solidFill>
                  <a:srgbClr val="FFE5E5"/>
                </a:solidFill>
                <a:latin typeface="DM Sans" pitchFamily="34" charset="0"/>
                <a:ea typeface="DM Sans" pitchFamily="34" charset="-122"/>
                <a:cs typeface="DM Sans" pitchFamily="34" charset="-120"/>
              </a:rPr>
              <a:t>The Cancer Detection Using Machine Learning project aims to leverage advanced machine learning algorithms to assist in early cancer diagnosis, which can significantly impact treatment outcomes. By utilizing publicly available medical datasets and applying robust data preprocessing, feature extraction, and model training techniques, we can develop a reliable system that identifies cancerous tissues or cells with high accuracy.</a:t>
            </a:r>
            <a:endParaRPr lang="en-US" sz="1350" dirty="0"/>
          </a:p>
        </p:txBody>
      </p:sp>
      <p:sp>
        <p:nvSpPr>
          <p:cNvPr id="6" name="Text 3"/>
          <p:cNvSpPr/>
          <p:nvPr/>
        </p:nvSpPr>
        <p:spPr>
          <a:xfrm>
            <a:off x="615553" y="6145292"/>
            <a:ext cx="13399294" cy="844034"/>
          </a:xfrm>
          <a:prstGeom prst="rect">
            <a:avLst/>
          </a:prstGeom>
          <a:noFill/>
          <a:ln/>
        </p:spPr>
        <p:txBody>
          <a:bodyPr wrap="square" lIns="0" tIns="0" rIns="0" bIns="0" rtlCol="0" anchor="t"/>
          <a:lstStyle/>
          <a:p>
            <a:pPr indent="0" marL="0">
              <a:lnSpc>
                <a:spcPts val="2200"/>
              </a:lnSpc>
              <a:buNone/>
            </a:pPr>
            <a:r>
              <a:rPr lang="en-US" sz="1350" dirty="0">
                <a:solidFill>
                  <a:srgbClr val="FFE5E5"/>
                </a:solidFill>
                <a:latin typeface="DM Sans" pitchFamily="34" charset="0"/>
                <a:ea typeface="DM Sans" pitchFamily="34" charset="-122"/>
                <a:cs typeface="DM Sans" pitchFamily="34" charset="-120"/>
              </a:rPr>
              <a:t>Through rigorous evaluation and performance metrics, the model will be refined to ensure it meets medical standards of reliability and precision. Finally, deploying the model via a user-friendly interface allows healthcare professionals and individuals to access the system for timely diagnosis, contributing to improved healthcare and early cancer detection.</a:t>
            </a:r>
            <a:endParaRPr lang="en-US" sz="1350" dirty="0"/>
          </a:p>
        </p:txBody>
      </p:sp>
      <p:sp>
        <p:nvSpPr>
          <p:cNvPr id="7" name="Text 4"/>
          <p:cNvSpPr/>
          <p:nvPr/>
        </p:nvSpPr>
        <p:spPr>
          <a:xfrm>
            <a:off x="615553" y="7187208"/>
            <a:ext cx="13399294" cy="562689"/>
          </a:xfrm>
          <a:prstGeom prst="rect">
            <a:avLst/>
          </a:prstGeom>
          <a:noFill/>
          <a:ln/>
        </p:spPr>
        <p:txBody>
          <a:bodyPr wrap="square" lIns="0" tIns="0" rIns="0" bIns="0" rtlCol="0" anchor="t"/>
          <a:lstStyle/>
          <a:p>
            <a:pPr indent="0" marL="0">
              <a:lnSpc>
                <a:spcPts val="2200"/>
              </a:lnSpc>
              <a:buNone/>
            </a:pPr>
            <a:r>
              <a:rPr lang="en-US" sz="1350" dirty="0">
                <a:solidFill>
                  <a:srgbClr val="FFE5E5"/>
                </a:solidFill>
                <a:latin typeface="DM Sans" pitchFamily="34" charset="0"/>
                <a:ea typeface="DM Sans" pitchFamily="34" charset="-122"/>
                <a:cs typeface="DM Sans" pitchFamily="34" charset="-120"/>
              </a:rPr>
              <a:t>This project not only demonstrates the power of machine learning in healthcare but also sets the stage for future enhancements, such as integrating multimodal data and incorporating explainable AI for better interpretability of predictions.</a:t>
            </a:r>
            <a:endParaRPr lang="en-US" sz="13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58309" y="3073241"/>
            <a:ext cx="5701546" cy="712708"/>
          </a:xfrm>
          <a:prstGeom prst="rect">
            <a:avLst/>
          </a:prstGeom>
          <a:noFill/>
          <a:ln/>
        </p:spPr>
        <p:txBody>
          <a:bodyPr wrap="non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Reference  </a:t>
            </a:r>
            <a:endParaRPr lang="en-US" sz="4450" dirty="0"/>
          </a:p>
        </p:txBody>
      </p:sp>
      <p:sp>
        <p:nvSpPr>
          <p:cNvPr id="3" name="Text 1"/>
          <p:cNvSpPr/>
          <p:nvPr/>
        </p:nvSpPr>
        <p:spPr>
          <a:xfrm>
            <a:off x="758309" y="4219218"/>
            <a:ext cx="13113782" cy="346710"/>
          </a:xfrm>
          <a:prstGeom prst="rect">
            <a:avLst/>
          </a:prstGeom>
          <a:noFill/>
          <a:ln/>
        </p:spPr>
        <p:txBody>
          <a:bodyPr wrap="none" lIns="0" tIns="0" rIns="0" bIns="0" rtlCol="0" anchor="t"/>
          <a:lstStyle/>
          <a:p>
            <a:pPr indent="0" marL="0">
              <a:lnSpc>
                <a:spcPts val="2700"/>
              </a:lnSpc>
              <a:buNone/>
            </a:pPr>
            <a:endParaRPr lang="en-US" sz="1700" dirty="0"/>
          </a:p>
        </p:txBody>
      </p:sp>
      <p:sp>
        <p:nvSpPr>
          <p:cNvPr id="4" name="Text 2"/>
          <p:cNvSpPr/>
          <p:nvPr/>
        </p:nvSpPr>
        <p:spPr>
          <a:xfrm>
            <a:off x="758309" y="4809649"/>
            <a:ext cx="13113782" cy="346710"/>
          </a:xfrm>
          <a:prstGeom prst="rect">
            <a:avLst/>
          </a:prstGeom>
          <a:noFill/>
          <a:ln/>
        </p:spPr>
        <p:txBody>
          <a:bodyPr wrap="non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 UCI Breast Cancer Wisconsin Dataset, ISIC Archive, LIDC-IDRI dataset, Kaggle, TensorFlow, Keras, PyTorch, Google.com </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1911191"/>
            <a:ext cx="5701546" cy="712708"/>
          </a:xfrm>
          <a:prstGeom prst="rect">
            <a:avLst/>
          </a:prstGeom>
          <a:noFill/>
          <a:ln/>
        </p:spPr>
        <p:txBody>
          <a:bodyPr wrap="non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Abstract </a:t>
            </a:r>
            <a:endParaRPr lang="en-US" sz="4450" dirty="0"/>
          </a:p>
        </p:txBody>
      </p:sp>
      <p:sp>
        <p:nvSpPr>
          <p:cNvPr id="3" name="Text 1"/>
          <p:cNvSpPr/>
          <p:nvPr/>
        </p:nvSpPr>
        <p:spPr>
          <a:xfrm>
            <a:off x="758309" y="3057168"/>
            <a:ext cx="13113782" cy="69342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Breast cancer detection using a Random Forest Classifier involves creating a machine learning model to analyze medical data and identify whether a patient has breast cancer. </a:t>
            </a:r>
            <a:endParaRPr lang="en-US" sz="1700" dirty="0"/>
          </a:p>
        </p:txBody>
      </p:sp>
      <p:sp>
        <p:nvSpPr>
          <p:cNvPr id="4" name="Text 2"/>
          <p:cNvSpPr/>
          <p:nvPr/>
        </p:nvSpPr>
        <p:spPr>
          <a:xfrm>
            <a:off x="758309" y="3994309"/>
            <a:ext cx="13113782" cy="104013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The model uses a dataset containing various features of breast tissue samples, such as size, shape, and texture. By training the Random Forest Classifier on this data, it learns to recognize patterns that indicate cancerous or non- cancerous tissue. Once trained, the model can predict the likelihood of cancer in new, unseen samples, helping doctors make more accurate diagnoses.</a:t>
            </a:r>
            <a:endParaRPr lang="en-US" sz="1700" dirty="0"/>
          </a:p>
        </p:txBody>
      </p:sp>
      <p:sp>
        <p:nvSpPr>
          <p:cNvPr id="5" name="Text 3"/>
          <p:cNvSpPr/>
          <p:nvPr/>
        </p:nvSpPr>
        <p:spPr>
          <a:xfrm>
            <a:off x="758309" y="5278160"/>
            <a:ext cx="13113782" cy="104013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This project develops a breast cancer detection system using a Random Forest Classifier on the UCI Breast Cancer dataset. The model is trained to classify cancerous tissues with high accuracy, and predictions can be made on new inputs. The system aids in early detection by providing a user-friendly interface for cancer classification.</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14748" y="935950"/>
            <a:ext cx="4944785" cy="6357699"/>
          </a:xfrm>
          <a:prstGeom prst="rect">
            <a:avLst/>
          </a:prstGeom>
        </p:spPr>
      </p:pic>
      <p:sp>
        <p:nvSpPr>
          <p:cNvPr id="4" name="Text 0"/>
          <p:cNvSpPr/>
          <p:nvPr/>
        </p:nvSpPr>
        <p:spPr>
          <a:xfrm>
            <a:off x="758309" y="873800"/>
            <a:ext cx="5701546" cy="712708"/>
          </a:xfrm>
          <a:prstGeom prst="rect">
            <a:avLst/>
          </a:prstGeom>
          <a:noFill/>
          <a:ln/>
        </p:spPr>
        <p:txBody>
          <a:bodyPr wrap="non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Introduction</a:t>
            </a:r>
            <a:endParaRPr lang="en-US" sz="4450" dirty="0"/>
          </a:p>
        </p:txBody>
      </p:sp>
      <p:sp>
        <p:nvSpPr>
          <p:cNvPr id="5" name="Text 1"/>
          <p:cNvSpPr/>
          <p:nvPr/>
        </p:nvSpPr>
        <p:spPr>
          <a:xfrm>
            <a:off x="758309" y="1911429"/>
            <a:ext cx="7627382" cy="104013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Breast cancer is one of the most common and life-threatening cancers affecting women worldwide. Early detection is crucial for improving treatment outcomes and survival rates.</a:t>
            </a:r>
            <a:endParaRPr lang="en-US" sz="1700" dirty="0"/>
          </a:p>
        </p:txBody>
      </p:sp>
      <p:sp>
        <p:nvSpPr>
          <p:cNvPr id="6" name="Text 2"/>
          <p:cNvSpPr/>
          <p:nvPr/>
        </p:nvSpPr>
        <p:spPr>
          <a:xfrm>
            <a:off x="758309" y="3195280"/>
            <a:ext cx="7627382" cy="416052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 Traditional diagnostic methods, such as mammography and biopsy, can be time- consuming, expensive, and sometimes invasive. In recent years, the advent of machine learning (ML) has revolutionized the field of medical diagnostics, offering new opportunities for more accurate and efficient detection of diseases. This project explores the use of machine learning techniques, specifically in Python, to develop a model for breast cancer detection. By leveraging datasets that contain features extracted from breast tissue samples, we can train a machine learning model to recognize patterns indicative of cancerous tissues. The goal is to create an intelligent system that assists healthcare professionals in diagnosing breast cancer more accurately and promptly, ultimately contributing to better patient outcomes.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14789" y="864037"/>
            <a:ext cx="5056703" cy="6501527"/>
          </a:xfrm>
          <a:prstGeom prst="rect">
            <a:avLst/>
          </a:prstGeom>
        </p:spPr>
      </p:pic>
      <p:sp>
        <p:nvSpPr>
          <p:cNvPr id="4" name="Text 0"/>
          <p:cNvSpPr/>
          <p:nvPr/>
        </p:nvSpPr>
        <p:spPr>
          <a:xfrm>
            <a:off x="6088023" y="826175"/>
            <a:ext cx="4999553" cy="565309"/>
          </a:xfrm>
          <a:prstGeom prst="rect">
            <a:avLst/>
          </a:prstGeom>
          <a:noFill/>
          <a:ln/>
        </p:spPr>
        <p:txBody>
          <a:bodyPr wrap="none" lIns="0" tIns="0" rIns="0" bIns="0" rtlCol="0" anchor="t"/>
          <a:lstStyle/>
          <a:p>
            <a:pPr indent="0" marL="0">
              <a:lnSpc>
                <a:spcPts val="4450"/>
              </a:lnSpc>
              <a:buNone/>
            </a:pPr>
            <a:r>
              <a:rPr lang="en-US" sz="3550" dirty="0">
                <a:solidFill>
                  <a:srgbClr val="FAEBEB"/>
                </a:solidFill>
                <a:latin typeface="Dela Gothic One" pitchFamily="34" charset="0"/>
                <a:ea typeface="Dela Gothic One" pitchFamily="34" charset="-122"/>
                <a:cs typeface="Dela Gothic One" pitchFamily="34" charset="-120"/>
              </a:rPr>
              <a:t>Project Objectives</a:t>
            </a:r>
            <a:endParaRPr lang="en-US" sz="3550" dirty="0"/>
          </a:p>
        </p:txBody>
      </p:sp>
      <p:sp>
        <p:nvSpPr>
          <p:cNvPr id="5" name="Shape 1"/>
          <p:cNvSpPr/>
          <p:nvPr/>
        </p:nvSpPr>
        <p:spPr>
          <a:xfrm>
            <a:off x="6088023" y="1842611"/>
            <a:ext cx="386715" cy="386715"/>
          </a:xfrm>
          <a:prstGeom prst="roundRect">
            <a:avLst>
              <a:gd name="adj" fmla="val 18669"/>
            </a:avLst>
          </a:prstGeom>
          <a:solidFill>
            <a:srgbClr val="740B0B"/>
          </a:solidFill>
          <a:ln w="7620">
            <a:solidFill>
              <a:srgbClr val="8D2424"/>
            </a:solidFill>
            <a:prstDash val="solid"/>
          </a:ln>
        </p:spPr>
      </p:sp>
      <p:sp>
        <p:nvSpPr>
          <p:cNvPr id="6" name="Text 2"/>
          <p:cNvSpPr/>
          <p:nvPr/>
        </p:nvSpPr>
        <p:spPr>
          <a:xfrm>
            <a:off x="6201489" y="1900238"/>
            <a:ext cx="159663" cy="271463"/>
          </a:xfrm>
          <a:prstGeom prst="rect">
            <a:avLst/>
          </a:prstGeom>
          <a:noFill/>
          <a:ln/>
        </p:spPr>
        <p:txBody>
          <a:bodyPr wrap="none" lIns="0" tIns="0" rIns="0" bIns="0" rtlCol="0" anchor="t"/>
          <a:lstStyle/>
          <a:p>
            <a:pPr algn="ctr" indent="0" marL="0">
              <a:lnSpc>
                <a:spcPts val="2100"/>
              </a:lnSpc>
              <a:buNone/>
            </a:pPr>
            <a:r>
              <a:rPr lang="en-US" sz="2100" dirty="0">
                <a:solidFill>
                  <a:srgbClr val="FFE5E5"/>
                </a:solidFill>
                <a:latin typeface="Dela Gothic One" pitchFamily="34" charset="0"/>
                <a:ea typeface="Dela Gothic One" pitchFamily="34" charset="-122"/>
                <a:cs typeface="Dela Gothic One" pitchFamily="34" charset="-120"/>
              </a:rPr>
              <a:t>1</a:t>
            </a:r>
            <a:endParaRPr lang="en-US" sz="2100" dirty="0"/>
          </a:p>
        </p:txBody>
      </p:sp>
      <p:sp>
        <p:nvSpPr>
          <p:cNvPr id="7" name="Text 3"/>
          <p:cNvSpPr/>
          <p:nvPr/>
        </p:nvSpPr>
        <p:spPr>
          <a:xfrm>
            <a:off x="6646545" y="1842611"/>
            <a:ext cx="3326011" cy="848320"/>
          </a:xfrm>
          <a:prstGeom prst="rect">
            <a:avLst/>
          </a:prstGeom>
          <a:noFill/>
          <a:ln/>
        </p:spPr>
        <p:txBody>
          <a:bodyPr wrap="square" lIns="0" tIns="0" rIns="0" bIns="0" rtlCol="0" anchor="t"/>
          <a:lstStyle/>
          <a:p>
            <a:pPr indent="0" marL="0">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Develop an Accurate Cancer Detection System :</a:t>
            </a:r>
            <a:endParaRPr lang="en-US" sz="1750" dirty="0"/>
          </a:p>
        </p:txBody>
      </p:sp>
      <p:sp>
        <p:nvSpPr>
          <p:cNvPr id="8" name="Text 4"/>
          <p:cNvSpPr/>
          <p:nvPr/>
        </p:nvSpPr>
        <p:spPr>
          <a:xfrm>
            <a:off x="6646545" y="2794040"/>
            <a:ext cx="3326011" cy="1650206"/>
          </a:xfrm>
          <a:prstGeom prst="rect">
            <a:avLst/>
          </a:prstGeom>
          <a:noFill/>
          <a:ln/>
        </p:spPr>
        <p:txBody>
          <a:bodyPr wrap="square" lIns="0" tIns="0" rIns="0" bIns="0" rtlCol="0" anchor="t"/>
          <a:lstStyle/>
          <a:p>
            <a:pPr indent="0" marL="0">
              <a:lnSpc>
                <a:spcPts val="2150"/>
              </a:lnSpc>
              <a:buNone/>
            </a:pPr>
            <a:r>
              <a:rPr lang="en-US" sz="1350" dirty="0">
                <a:solidFill>
                  <a:srgbClr val="FFE5E5"/>
                </a:solidFill>
                <a:latin typeface="DM Sans" pitchFamily="34" charset="0"/>
                <a:ea typeface="DM Sans" pitchFamily="34" charset="-122"/>
                <a:cs typeface="DM Sans" pitchFamily="34" charset="-120"/>
              </a:rPr>
              <a:t> Design and implement a machine learning model capable of identifying cancerous tissues or cells with high accuracy from medical datasets, such as histopathology images or clinical data, to aid in early diagnosis.</a:t>
            </a:r>
            <a:endParaRPr lang="en-US" sz="1350" dirty="0"/>
          </a:p>
        </p:txBody>
      </p:sp>
      <p:sp>
        <p:nvSpPr>
          <p:cNvPr id="9" name="Shape 5"/>
          <p:cNvSpPr/>
          <p:nvPr/>
        </p:nvSpPr>
        <p:spPr>
          <a:xfrm>
            <a:off x="10144363" y="1842611"/>
            <a:ext cx="386715" cy="386715"/>
          </a:xfrm>
          <a:prstGeom prst="roundRect">
            <a:avLst>
              <a:gd name="adj" fmla="val 18669"/>
            </a:avLst>
          </a:prstGeom>
          <a:solidFill>
            <a:srgbClr val="740B0B"/>
          </a:solidFill>
          <a:ln w="7620">
            <a:solidFill>
              <a:srgbClr val="8D2424"/>
            </a:solidFill>
            <a:prstDash val="solid"/>
          </a:ln>
        </p:spPr>
      </p:sp>
      <p:sp>
        <p:nvSpPr>
          <p:cNvPr id="10" name="Text 6"/>
          <p:cNvSpPr/>
          <p:nvPr/>
        </p:nvSpPr>
        <p:spPr>
          <a:xfrm>
            <a:off x="10224373" y="1900238"/>
            <a:ext cx="226576" cy="271463"/>
          </a:xfrm>
          <a:prstGeom prst="rect">
            <a:avLst/>
          </a:prstGeom>
          <a:noFill/>
          <a:ln/>
        </p:spPr>
        <p:txBody>
          <a:bodyPr wrap="none" lIns="0" tIns="0" rIns="0" bIns="0" rtlCol="0" anchor="t"/>
          <a:lstStyle/>
          <a:p>
            <a:pPr algn="ctr" indent="0" marL="0">
              <a:lnSpc>
                <a:spcPts val="2100"/>
              </a:lnSpc>
              <a:buNone/>
            </a:pPr>
            <a:r>
              <a:rPr lang="en-US" sz="2100" dirty="0">
                <a:solidFill>
                  <a:srgbClr val="FFE5E5"/>
                </a:solidFill>
                <a:latin typeface="Dela Gothic One" pitchFamily="34" charset="0"/>
                <a:ea typeface="Dela Gothic One" pitchFamily="34" charset="-122"/>
                <a:cs typeface="Dela Gothic One" pitchFamily="34" charset="-120"/>
              </a:rPr>
              <a:t>2</a:t>
            </a:r>
            <a:endParaRPr lang="en-US" sz="2100" dirty="0"/>
          </a:p>
        </p:txBody>
      </p:sp>
      <p:sp>
        <p:nvSpPr>
          <p:cNvPr id="11" name="Text 7"/>
          <p:cNvSpPr/>
          <p:nvPr/>
        </p:nvSpPr>
        <p:spPr>
          <a:xfrm>
            <a:off x="10702885" y="1842611"/>
            <a:ext cx="3326011" cy="565547"/>
          </a:xfrm>
          <a:prstGeom prst="rect">
            <a:avLst/>
          </a:prstGeom>
          <a:noFill/>
          <a:ln/>
        </p:spPr>
        <p:txBody>
          <a:bodyPr wrap="square" lIns="0" tIns="0" rIns="0" bIns="0" rtlCol="0" anchor="t"/>
          <a:lstStyle/>
          <a:p>
            <a:pPr indent="0" marL="0">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Enhance Data Processing Techniques:</a:t>
            </a:r>
            <a:endParaRPr lang="en-US" sz="1750" dirty="0"/>
          </a:p>
        </p:txBody>
      </p:sp>
      <p:sp>
        <p:nvSpPr>
          <p:cNvPr id="12" name="Text 8"/>
          <p:cNvSpPr/>
          <p:nvPr/>
        </p:nvSpPr>
        <p:spPr>
          <a:xfrm>
            <a:off x="10702885" y="2511266"/>
            <a:ext cx="3326011" cy="1650206"/>
          </a:xfrm>
          <a:prstGeom prst="rect">
            <a:avLst/>
          </a:prstGeom>
          <a:noFill/>
          <a:ln/>
        </p:spPr>
        <p:txBody>
          <a:bodyPr wrap="square" lIns="0" tIns="0" rIns="0" bIns="0" rtlCol="0" anchor="t"/>
          <a:lstStyle/>
          <a:p>
            <a:pPr indent="0" marL="0">
              <a:lnSpc>
                <a:spcPts val="2150"/>
              </a:lnSpc>
              <a:buNone/>
            </a:pPr>
            <a:r>
              <a:rPr lang="en-US" sz="1350" dirty="0">
                <a:solidFill>
                  <a:srgbClr val="FFE5E5"/>
                </a:solidFill>
                <a:latin typeface="DM Sans" pitchFamily="34" charset="0"/>
                <a:ea typeface="DM Sans" pitchFamily="34" charset="-122"/>
                <a:cs typeface="DM Sans" pitchFamily="34" charset="-120"/>
              </a:rPr>
              <a:t>Apply advanced data preprocessing methods, including image augmentation, feature extraction, and normalization, to improve the quality and usability of input data, ensuring more reliable model performance.</a:t>
            </a:r>
            <a:endParaRPr lang="en-US" sz="1350" dirty="0"/>
          </a:p>
        </p:txBody>
      </p:sp>
      <p:sp>
        <p:nvSpPr>
          <p:cNvPr id="13" name="Shape 9"/>
          <p:cNvSpPr/>
          <p:nvPr/>
        </p:nvSpPr>
        <p:spPr>
          <a:xfrm>
            <a:off x="6088023" y="4809411"/>
            <a:ext cx="386715" cy="386715"/>
          </a:xfrm>
          <a:prstGeom prst="roundRect">
            <a:avLst>
              <a:gd name="adj" fmla="val 18669"/>
            </a:avLst>
          </a:prstGeom>
          <a:solidFill>
            <a:srgbClr val="740B0B"/>
          </a:solidFill>
          <a:ln w="7620">
            <a:solidFill>
              <a:srgbClr val="8D2424"/>
            </a:solidFill>
            <a:prstDash val="solid"/>
          </a:ln>
        </p:spPr>
      </p:sp>
      <p:sp>
        <p:nvSpPr>
          <p:cNvPr id="14" name="Text 10"/>
          <p:cNvSpPr/>
          <p:nvPr/>
        </p:nvSpPr>
        <p:spPr>
          <a:xfrm>
            <a:off x="6161842" y="4867037"/>
            <a:ext cx="239078" cy="271463"/>
          </a:xfrm>
          <a:prstGeom prst="rect">
            <a:avLst/>
          </a:prstGeom>
          <a:noFill/>
          <a:ln/>
        </p:spPr>
        <p:txBody>
          <a:bodyPr wrap="none" lIns="0" tIns="0" rIns="0" bIns="0" rtlCol="0" anchor="t"/>
          <a:lstStyle/>
          <a:p>
            <a:pPr algn="ctr" indent="0" marL="0">
              <a:lnSpc>
                <a:spcPts val="2100"/>
              </a:lnSpc>
              <a:buNone/>
            </a:pPr>
            <a:r>
              <a:rPr lang="en-US" sz="2100" dirty="0">
                <a:solidFill>
                  <a:srgbClr val="FFE5E5"/>
                </a:solidFill>
                <a:latin typeface="Dela Gothic One" pitchFamily="34" charset="0"/>
                <a:ea typeface="Dela Gothic One" pitchFamily="34" charset="-122"/>
                <a:cs typeface="Dela Gothic One" pitchFamily="34" charset="-120"/>
              </a:rPr>
              <a:t>3</a:t>
            </a:r>
            <a:endParaRPr lang="en-US" sz="2100" dirty="0"/>
          </a:p>
        </p:txBody>
      </p:sp>
      <p:sp>
        <p:nvSpPr>
          <p:cNvPr id="15" name="Text 11"/>
          <p:cNvSpPr/>
          <p:nvPr/>
        </p:nvSpPr>
        <p:spPr>
          <a:xfrm>
            <a:off x="6646545" y="4809411"/>
            <a:ext cx="3326011" cy="565547"/>
          </a:xfrm>
          <a:prstGeom prst="rect">
            <a:avLst/>
          </a:prstGeom>
          <a:noFill/>
          <a:ln/>
        </p:spPr>
        <p:txBody>
          <a:bodyPr wrap="square" lIns="0" tIns="0" rIns="0" bIns="0" rtlCol="0" anchor="t"/>
          <a:lstStyle/>
          <a:p>
            <a:pPr indent="0" marL="0">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Optimize Machine Learning Models :</a:t>
            </a:r>
            <a:endParaRPr lang="en-US" sz="1750" dirty="0"/>
          </a:p>
        </p:txBody>
      </p:sp>
      <p:sp>
        <p:nvSpPr>
          <p:cNvPr id="16" name="Text 12"/>
          <p:cNvSpPr/>
          <p:nvPr/>
        </p:nvSpPr>
        <p:spPr>
          <a:xfrm>
            <a:off x="6646545" y="5478066"/>
            <a:ext cx="3326011" cy="1650206"/>
          </a:xfrm>
          <a:prstGeom prst="rect">
            <a:avLst/>
          </a:prstGeom>
          <a:noFill/>
          <a:ln/>
        </p:spPr>
        <p:txBody>
          <a:bodyPr wrap="square" lIns="0" tIns="0" rIns="0" bIns="0" rtlCol="0" anchor="t"/>
          <a:lstStyle/>
          <a:p>
            <a:pPr indent="0" marL="0">
              <a:lnSpc>
                <a:spcPts val="2150"/>
              </a:lnSpc>
              <a:buNone/>
            </a:pPr>
            <a:r>
              <a:rPr lang="en-US" sz="1350" dirty="0">
                <a:solidFill>
                  <a:srgbClr val="FFE5E5"/>
                </a:solidFill>
                <a:latin typeface="DM Sans" pitchFamily="34" charset="0"/>
                <a:ea typeface="DM Sans" pitchFamily="34" charset="-122"/>
                <a:cs typeface="DM Sans" pitchFamily="34" charset="-120"/>
              </a:rPr>
              <a:t>Experiment with various machine learning algorithms, such as Logistic Regression, SVM, Random Forest, and CNNs, to determine the most effective model for different cancer types and data formats, ensuring the highest diagnostic accuracy.</a:t>
            </a:r>
            <a:endParaRPr lang="en-US" sz="1350" dirty="0"/>
          </a:p>
        </p:txBody>
      </p:sp>
      <p:sp>
        <p:nvSpPr>
          <p:cNvPr id="17" name="Shape 13"/>
          <p:cNvSpPr/>
          <p:nvPr/>
        </p:nvSpPr>
        <p:spPr>
          <a:xfrm>
            <a:off x="10144363" y="4809411"/>
            <a:ext cx="386715" cy="386715"/>
          </a:xfrm>
          <a:prstGeom prst="roundRect">
            <a:avLst>
              <a:gd name="adj" fmla="val 18669"/>
            </a:avLst>
          </a:prstGeom>
          <a:solidFill>
            <a:srgbClr val="740B0B"/>
          </a:solidFill>
          <a:ln w="7620">
            <a:solidFill>
              <a:srgbClr val="8D2424"/>
            </a:solidFill>
            <a:prstDash val="solid"/>
          </a:ln>
        </p:spPr>
      </p:sp>
      <p:sp>
        <p:nvSpPr>
          <p:cNvPr id="18" name="Text 14"/>
          <p:cNvSpPr/>
          <p:nvPr/>
        </p:nvSpPr>
        <p:spPr>
          <a:xfrm>
            <a:off x="10212348" y="4867037"/>
            <a:ext cx="250746" cy="271463"/>
          </a:xfrm>
          <a:prstGeom prst="rect">
            <a:avLst/>
          </a:prstGeom>
          <a:noFill/>
          <a:ln/>
        </p:spPr>
        <p:txBody>
          <a:bodyPr wrap="none" lIns="0" tIns="0" rIns="0" bIns="0" rtlCol="0" anchor="t"/>
          <a:lstStyle/>
          <a:p>
            <a:pPr algn="ctr" indent="0" marL="0">
              <a:lnSpc>
                <a:spcPts val="2100"/>
              </a:lnSpc>
              <a:buNone/>
            </a:pPr>
            <a:r>
              <a:rPr lang="en-US" sz="2100" dirty="0">
                <a:solidFill>
                  <a:srgbClr val="FFE5E5"/>
                </a:solidFill>
                <a:latin typeface="Dela Gothic One" pitchFamily="34" charset="0"/>
                <a:ea typeface="Dela Gothic One" pitchFamily="34" charset="-122"/>
                <a:cs typeface="Dela Gothic One" pitchFamily="34" charset="-120"/>
              </a:rPr>
              <a:t>4</a:t>
            </a:r>
            <a:endParaRPr lang="en-US" sz="2100" dirty="0"/>
          </a:p>
        </p:txBody>
      </p:sp>
      <p:sp>
        <p:nvSpPr>
          <p:cNvPr id="19" name="Text 15"/>
          <p:cNvSpPr/>
          <p:nvPr/>
        </p:nvSpPr>
        <p:spPr>
          <a:xfrm>
            <a:off x="10702885" y="4809411"/>
            <a:ext cx="3326011" cy="565547"/>
          </a:xfrm>
          <a:prstGeom prst="rect">
            <a:avLst/>
          </a:prstGeom>
          <a:noFill/>
          <a:ln/>
        </p:spPr>
        <p:txBody>
          <a:bodyPr wrap="square" lIns="0" tIns="0" rIns="0" bIns="0" rtlCol="0" anchor="t"/>
          <a:lstStyle/>
          <a:p>
            <a:pPr indent="0" marL="0">
              <a:lnSpc>
                <a:spcPts val="2200"/>
              </a:lnSpc>
              <a:buNone/>
            </a:pPr>
            <a:r>
              <a:rPr lang="en-US" sz="1750" dirty="0">
                <a:solidFill>
                  <a:srgbClr val="FFE5E5"/>
                </a:solidFill>
                <a:latin typeface="Dela Gothic One" pitchFamily="34" charset="0"/>
                <a:ea typeface="Dela Gothic One" pitchFamily="34" charset="-122"/>
                <a:cs typeface="Dela Gothic One" pitchFamily="34" charset="-120"/>
              </a:rPr>
              <a:t>Deploy a User-Friendly Interface  :</a:t>
            </a:r>
            <a:endParaRPr lang="en-US" sz="1750" dirty="0"/>
          </a:p>
        </p:txBody>
      </p:sp>
      <p:sp>
        <p:nvSpPr>
          <p:cNvPr id="20" name="Text 16"/>
          <p:cNvSpPr/>
          <p:nvPr/>
        </p:nvSpPr>
        <p:spPr>
          <a:xfrm>
            <a:off x="10702885" y="5478066"/>
            <a:ext cx="3326011" cy="1925241"/>
          </a:xfrm>
          <a:prstGeom prst="rect">
            <a:avLst/>
          </a:prstGeom>
          <a:noFill/>
          <a:ln/>
        </p:spPr>
        <p:txBody>
          <a:bodyPr wrap="square" lIns="0" tIns="0" rIns="0" bIns="0" rtlCol="0" anchor="t"/>
          <a:lstStyle/>
          <a:p>
            <a:pPr indent="0" marL="0">
              <a:lnSpc>
                <a:spcPts val="2150"/>
              </a:lnSpc>
              <a:buNone/>
            </a:pPr>
            <a:r>
              <a:rPr lang="en-US" sz="1350" dirty="0">
                <a:solidFill>
                  <a:srgbClr val="FFE5E5"/>
                </a:solidFill>
                <a:latin typeface="DM Sans" pitchFamily="34" charset="0"/>
                <a:ea typeface="DM Sans" pitchFamily="34" charset="-122"/>
                <a:cs typeface="DM Sans" pitchFamily="34" charset="-120"/>
              </a:rPr>
              <a:t>Develop an intuitive interface for end-users, such as healthcare professionals, that allows easy input of medical data and provides clear, actionable insights based on the machine learning model’s predictions, facilitating real-world application.</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151328" y="782360"/>
            <a:ext cx="5183624" cy="6664762"/>
          </a:xfrm>
          <a:prstGeom prst="rect">
            <a:avLst/>
          </a:prstGeom>
        </p:spPr>
      </p:pic>
      <p:sp>
        <p:nvSpPr>
          <p:cNvPr id="4" name="Text 0"/>
          <p:cNvSpPr/>
          <p:nvPr/>
        </p:nvSpPr>
        <p:spPr>
          <a:xfrm>
            <a:off x="5910262" y="622102"/>
            <a:ext cx="3404354" cy="398383"/>
          </a:xfrm>
          <a:prstGeom prst="rect">
            <a:avLst/>
          </a:prstGeom>
          <a:noFill/>
          <a:ln/>
        </p:spPr>
        <p:txBody>
          <a:bodyPr wrap="none" lIns="0" tIns="0" rIns="0" bIns="0" rtlCol="0" anchor="t"/>
          <a:lstStyle/>
          <a:p>
            <a:pPr indent="0" marL="0">
              <a:lnSpc>
                <a:spcPts val="3100"/>
              </a:lnSpc>
              <a:buNone/>
            </a:pPr>
            <a:r>
              <a:rPr lang="en-US" sz="2500" dirty="0">
                <a:solidFill>
                  <a:srgbClr val="FAEBEB"/>
                </a:solidFill>
                <a:latin typeface="Dela Gothic One" pitchFamily="34" charset="0"/>
                <a:ea typeface="Dela Gothic One" pitchFamily="34" charset="-122"/>
                <a:cs typeface="Dela Gothic One" pitchFamily="34" charset="-120"/>
              </a:rPr>
              <a:t>Literature Survey </a:t>
            </a:r>
            <a:endParaRPr lang="en-US" sz="2500" dirty="0"/>
          </a:p>
        </p:txBody>
      </p:sp>
      <p:sp>
        <p:nvSpPr>
          <p:cNvPr id="5" name="Text 1"/>
          <p:cNvSpPr/>
          <p:nvPr/>
        </p:nvSpPr>
        <p:spPr>
          <a:xfrm>
            <a:off x="5910262" y="1202055"/>
            <a:ext cx="8296275" cy="193715"/>
          </a:xfrm>
          <a:prstGeom prst="rect">
            <a:avLst/>
          </a:prstGeom>
          <a:noFill/>
          <a:ln/>
        </p:spPr>
        <p:txBody>
          <a:bodyPr wrap="none" lIns="0" tIns="0" rIns="0" bIns="0" rtlCol="0" anchor="t"/>
          <a:lstStyle/>
          <a:p>
            <a:pPr indent="0" marL="0">
              <a:lnSpc>
                <a:spcPts val="1500"/>
              </a:lnSpc>
              <a:buNone/>
            </a:pPr>
            <a:endParaRPr lang="en-US" sz="950" dirty="0"/>
          </a:p>
        </p:txBody>
      </p:sp>
      <p:sp>
        <p:nvSpPr>
          <p:cNvPr id="6" name="Text 2"/>
          <p:cNvSpPr/>
          <p:nvPr/>
        </p:nvSpPr>
        <p:spPr>
          <a:xfrm>
            <a:off x="5910262" y="1531977"/>
            <a:ext cx="8296275" cy="387429"/>
          </a:xfrm>
          <a:prstGeom prst="rect">
            <a:avLst/>
          </a:prstGeom>
          <a:noFill/>
          <a:ln/>
        </p:spPr>
        <p:txBody>
          <a:bodyPr wrap="square" lIns="0" tIns="0" rIns="0" bIns="0" rtlCol="0" anchor="t"/>
          <a:lstStyle/>
          <a:p>
            <a:pPr marL="342900" indent="-342900">
              <a:lnSpc>
                <a:spcPts val="1500"/>
              </a:lnSpc>
              <a:buSzPct val="100000"/>
              <a:buFont typeface="+mj-lt"/>
              <a:buAutoNum type="arabicPeriod" startAt="1"/>
            </a:pPr>
            <a:r>
              <a:rPr lang="en-US" sz="950" dirty="0">
                <a:solidFill>
                  <a:srgbClr val="FFE5E5"/>
                </a:solidFill>
                <a:latin typeface="DM Sans" pitchFamily="34" charset="0"/>
                <a:ea typeface="DM Sans" pitchFamily="34" charset="-122"/>
                <a:cs typeface="DM Sans" pitchFamily="34" charset="-120"/>
              </a:rPr>
              <a:t>A literature survey on </a:t>
            </a:r>
            <a:pPr indent="0" marL="0">
              <a:lnSpc>
                <a:spcPts val="1500"/>
              </a:lnSpc>
              <a:buNone/>
            </a:pPr>
            <a:r>
              <a:rPr lang="en-US" sz="950" i="1" dirty="0">
                <a:solidFill>
                  <a:srgbClr val="FFE5E5"/>
                </a:solidFill>
                <a:latin typeface="DM Sans" pitchFamily="34" charset="0"/>
                <a:ea typeface="DM Sans" pitchFamily="34" charset="-122"/>
                <a:cs typeface="DM Sans" pitchFamily="34" charset="-120"/>
              </a:rPr>
              <a:t>breast cancer detection using machine learning (ML)</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provides an overview of existing research studies, methods, and findings in the domain. Below is a structured explanation with references to notable authors and their contributions.</a:t>
            </a:r>
            <a:endParaRPr lang="en-US" sz="950" dirty="0"/>
          </a:p>
        </p:txBody>
      </p:sp>
      <p:sp>
        <p:nvSpPr>
          <p:cNvPr id="7" name="Text 3"/>
          <p:cNvSpPr/>
          <p:nvPr/>
        </p:nvSpPr>
        <p:spPr>
          <a:xfrm>
            <a:off x="5910262" y="2100977"/>
            <a:ext cx="4216360" cy="199073"/>
          </a:xfrm>
          <a:prstGeom prst="rect">
            <a:avLst/>
          </a:prstGeom>
          <a:noFill/>
          <a:ln/>
        </p:spPr>
        <p:txBody>
          <a:bodyPr wrap="none" lIns="0" tIns="0" rIns="0" bIns="0" rtlCol="0" anchor="t"/>
          <a:lstStyle/>
          <a:p>
            <a:pPr indent="0" marL="0">
              <a:lnSpc>
                <a:spcPts val="1550"/>
              </a:lnSpc>
              <a:buNone/>
            </a:pPr>
            <a:r>
              <a:rPr lang="en-US" sz="1250" i="1" dirty="0">
                <a:solidFill>
                  <a:srgbClr val="FAEBEB"/>
                </a:solidFill>
                <a:latin typeface="Dela Gothic One" pitchFamily="34" charset="0"/>
                <a:ea typeface="Dela Gothic One" pitchFamily="34" charset="-122"/>
                <a:cs typeface="Dela Gothic One" pitchFamily="34" charset="-120"/>
              </a:rPr>
              <a:t>a) Feature Selection and Data Preprocessing</a:t>
            </a:r>
            <a:endParaRPr lang="en-US" sz="1250" dirty="0"/>
          </a:p>
        </p:txBody>
      </p:sp>
      <p:sp>
        <p:nvSpPr>
          <p:cNvPr id="8" name="Text 4"/>
          <p:cNvSpPr/>
          <p:nvPr/>
        </p:nvSpPr>
        <p:spPr>
          <a:xfrm>
            <a:off x="5910262" y="2481620"/>
            <a:ext cx="8296275" cy="968573"/>
          </a:xfrm>
          <a:prstGeom prst="rect">
            <a:avLst/>
          </a:prstGeom>
          <a:noFill/>
          <a:ln/>
        </p:spPr>
        <p:txBody>
          <a:bodyPr wrap="square" lIns="0" tIns="0" rIns="0" bIns="0" rtlCol="0" anchor="t"/>
          <a:lstStyle/>
          <a:p>
            <a:pPr marL="342900" indent="-342900">
              <a:lnSpc>
                <a:spcPts val="1500"/>
              </a:lnSpc>
              <a:buSzPct val="100000"/>
              <a:buChar char="•"/>
            </a:pPr>
            <a:r>
              <a:rPr lang="en-US" sz="950" i="1" dirty="0">
                <a:solidFill>
                  <a:srgbClr val="FFE5E5"/>
                </a:solidFill>
                <a:latin typeface="DM Sans" pitchFamily="34" charset="0"/>
                <a:ea typeface="DM Sans" pitchFamily="34" charset="-122"/>
                <a:cs typeface="DM Sans" pitchFamily="34" charset="-120"/>
              </a:rPr>
              <a:t>Author(s): Guyon, I., Weston, J., Barnhill, S., Vapnik, V.</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"Gene Selection for Cancer Classification Using Support Vector Machines" (2002)</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This study discusses the importance of feature selection in reducing dimensionality and improving classification accuracy. It emphasizes support vector machines (SVMs) for cancer detection tasks.</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i="1" dirty="0">
                <a:solidFill>
                  <a:srgbClr val="FFE5E5"/>
                </a:solidFill>
                <a:latin typeface="DM Sans" pitchFamily="34" charset="0"/>
                <a:ea typeface="DM Sans" pitchFamily="34" charset="-122"/>
                <a:cs typeface="DM Sans" pitchFamily="34" charset="-120"/>
              </a:rPr>
              <a:t>Contribution:</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Pioneered the integration of SVMs in biomedical data analysis.</a:t>
            </a:r>
            <a:endParaRPr lang="en-US" sz="950" dirty="0"/>
          </a:p>
        </p:txBody>
      </p:sp>
      <p:sp>
        <p:nvSpPr>
          <p:cNvPr id="9" name="Text 5"/>
          <p:cNvSpPr/>
          <p:nvPr/>
        </p:nvSpPr>
        <p:spPr>
          <a:xfrm>
            <a:off x="5910262" y="3492579"/>
            <a:ext cx="8296275" cy="581144"/>
          </a:xfrm>
          <a:prstGeom prst="rect">
            <a:avLst/>
          </a:prstGeom>
          <a:noFill/>
          <a:ln/>
        </p:spPr>
        <p:txBody>
          <a:bodyPr wrap="square" lIns="0" tIns="0" rIns="0" bIns="0" rtlCol="0" anchor="t"/>
          <a:lstStyle/>
          <a:p>
            <a:pPr marL="342900" indent="-342900">
              <a:lnSpc>
                <a:spcPts val="1500"/>
              </a:lnSpc>
              <a:buSzPct val="100000"/>
              <a:buChar char="•"/>
            </a:pPr>
            <a:r>
              <a:rPr lang="en-US" sz="950" i="1" dirty="0">
                <a:solidFill>
                  <a:srgbClr val="FFE5E5"/>
                </a:solidFill>
                <a:latin typeface="DM Sans" pitchFamily="34" charset="0"/>
                <a:ea typeface="DM Sans" pitchFamily="34" charset="-122"/>
                <a:cs typeface="DM Sans" pitchFamily="34" charset="-120"/>
              </a:rPr>
              <a:t>Author(s): Wold, S., Esbensen, K., Geladi, P.</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"Principal Component Analysis" (1987)</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PCA is explored for dimensionality reduction in breast cancer datasets, reducing noise and enhancing model performance.</a:t>
            </a:r>
            <a:endParaRPr lang="en-US" sz="950" dirty="0"/>
          </a:p>
        </p:txBody>
      </p:sp>
      <p:sp>
        <p:nvSpPr>
          <p:cNvPr id="10" name="Text 6"/>
          <p:cNvSpPr/>
          <p:nvPr/>
        </p:nvSpPr>
        <p:spPr>
          <a:xfrm>
            <a:off x="5910262" y="4255294"/>
            <a:ext cx="2652117" cy="199073"/>
          </a:xfrm>
          <a:prstGeom prst="rect">
            <a:avLst/>
          </a:prstGeom>
          <a:noFill/>
          <a:ln/>
        </p:spPr>
        <p:txBody>
          <a:bodyPr wrap="none" lIns="0" tIns="0" rIns="0" bIns="0" rtlCol="0" anchor="t"/>
          <a:lstStyle/>
          <a:p>
            <a:pPr indent="0" marL="0">
              <a:lnSpc>
                <a:spcPts val="1550"/>
              </a:lnSpc>
              <a:buNone/>
            </a:pPr>
            <a:r>
              <a:rPr lang="en-US" sz="1250" i="1" dirty="0">
                <a:solidFill>
                  <a:srgbClr val="FAEBEB"/>
                </a:solidFill>
                <a:latin typeface="Dela Gothic One" pitchFamily="34" charset="0"/>
                <a:ea typeface="Dela Gothic One" pitchFamily="34" charset="-122"/>
                <a:cs typeface="Dela Gothic One" pitchFamily="34" charset="-120"/>
              </a:rPr>
              <a:t>b) Classification Techniques</a:t>
            </a:r>
            <a:endParaRPr lang="en-US" sz="1250" dirty="0"/>
          </a:p>
        </p:txBody>
      </p:sp>
      <p:sp>
        <p:nvSpPr>
          <p:cNvPr id="11" name="Text 7"/>
          <p:cNvSpPr/>
          <p:nvPr/>
        </p:nvSpPr>
        <p:spPr>
          <a:xfrm>
            <a:off x="5910262" y="4635937"/>
            <a:ext cx="8296275" cy="581144"/>
          </a:xfrm>
          <a:prstGeom prst="rect">
            <a:avLst/>
          </a:prstGeom>
          <a:noFill/>
          <a:ln/>
        </p:spPr>
        <p:txBody>
          <a:bodyPr wrap="square" lIns="0" tIns="0" rIns="0" bIns="0" rtlCol="0" anchor="t"/>
          <a:lstStyle/>
          <a:p>
            <a:pPr marL="342900" indent="-342900">
              <a:lnSpc>
                <a:spcPts val="1500"/>
              </a:lnSpc>
              <a:buSzPct val="100000"/>
              <a:buChar char="•"/>
            </a:pPr>
            <a:r>
              <a:rPr lang="en-US" sz="950" i="1" dirty="0">
                <a:solidFill>
                  <a:srgbClr val="FFE5E5"/>
                </a:solidFill>
                <a:latin typeface="DM Sans" pitchFamily="34" charset="0"/>
                <a:ea typeface="DM Sans" pitchFamily="34" charset="-122"/>
                <a:cs typeface="DM Sans" pitchFamily="34" charset="-120"/>
              </a:rPr>
              <a:t>Author(s): Quinlan, J. R.</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"C4.5: Programs for Machine Learning" (1993)</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The study introduces decision trees, a cornerstone algorithm for breast cancer classification.</a:t>
            </a:r>
            <a:endParaRPr lang="en-US" sz="950" dirty="0"/>
          </a:p>
        </p:txBody>
      </p:sp>
      <p:sp>
        <p:nvSpPr>
          <p:cNvPr id="12" name="Text 8"/>
          <p:cNvSpPr/>
          <p:nvPr/>
        </p:nvSpPr>
        <p:spPr>
          <a:xfrm>
            <a:off x="5910262" y="5259467"/>
            <a:ext cx="8296275" cy="581144"/>
          </a:xfrm>
          <a:prstGeom prst="rect">
            <a:avLst/>
          </a:prstGeom>
          <a:noFill/>
          <a:ln/>
        </p:spPr>
        <p:txBody>
          <a:bodyPr wrap="square" lIns="0" tIns="0" rIns="0" bIns="0" rtlCol="0" anchor="t"/>
          <a:lstStyle/>
          <a:p>
            <a:pPr marL="342900" indent="-342900">
              <a:lnSpc>
                <a:spcPts val="1500"/>
              </a:lnSpc>
              <a:buSzPct val="100000"/>
              <a:buChar char="•"/>
            </a:pPr>
            <a:r>
              <a:rPr lang="en-US" sz="950" i="1" dirty="0">
                <a:solidFill>
                  <a:srgbClr val="FFE5E5"/>
                </a:solidFill>
                <a:latin typeface="DM Sans" pitchFamily="34" charset="0"/>
                <a:ea typeface="DM Sans" pitchFamily="34" charset="-122"/>
                <a:cs typeface="DM Sans" pitchFamily="34" charset="-120"/>
              </a:rPr>
              <a:t>Author(s): Friedman, J. H.</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"Stochastic Gradient Boosting" (2001)</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Focuses on ensemble methods like gradient boosting for improved detection rates.</a:t>
            </a:r>
            <a:endParaRPr lang="en-US" sz="950" dirty="0"/>
          </a:p>
        </p:txBody>
      </p:sp>
      <p:sp>
        <p:nvSpPr>
          <p:cNvPr id="13" name="Text 9"/>
          <p:cNvSpPr/>
          <p:nvPr/>
        </p:nvSpPr>
        <p:spPr>
          <a:xfrm>
            <a:off x="5910262" y="5882997"/>
            <a:ext cx="8296275" cy="581144"/>
          </a:xfrm>
          <a:prstGeom prst="rect">
            <a:avLst/>
          </a:prstGeom>
          <a:noFill/>
          <a:ln/>
        </p:spPr>
        <p:txBody>
          <a:bodyPr wrap="square" lIns="0" tIns="0" rIns="0" bIns="0" rtlCol="0" anchor="t"/>
          <a:lstStyle/>
          <a:p>
            <a:pPr marL="342900" indent="-342900">
              <a:lnSpc>
                <a:spcPts val="1500"/>
              </a:lnSpc>
              <a:buSzPct val="100000"/>
              <a:buChar char="•"/>
            </a:pPr>
            <a:r>
              <a:rPr lang="en-US" sz="950" i="1" dirty="0">
                <a:solidFill>
                  <a:srgbClr val="FFE5E5"/>
                </a:solidFill>
                <a:latin typeface="DM Sans" pitchFamily="34" charset="0"/>
                <a:ea typeface="DM Sans" pitchFamily="34" charset="-122"/>
                <a:cs typeface="DM Sans" pitchFamily="34" charset="-120"/>
              </a:rPr>
              <a:t>Author(s): Han, J., Kamber, M.</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"Data Mining: Concepts and Techniques" (2006)</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Provides a broad analysis of data mining techniques used in medical data, with a chapter dedicated to classification algorithms.</a:t>
            </a:r>
            <a:endParaRPr lang="en-US" sz="950" dirty="0"/>
          </a:p>
        </p:txBody>
      </p:sp>
      <p:sp>
        <p:nvSpPr>
          <p:cNvPr id="14" name="Text 10"/>
          <p:cNvSpPr/>
          <p:nvPr/>
        </p:nvSpPr>
        <p:spPr>
          <a:xfrm>
            <a:off x="5910262" y="6645712"/>
            <a:ext cx="3466743" cy="199073"/>
          </a:xfrm>
          <a:prstGeom prst="rect">
            <a:avLst/>
          </a:prstGeom>
          <a:noFill/>
          <a:ln/>
        </p:spPr>
        <p:txBody>
          <a:bodyPr wrap="none" lIns="0" tIns="0" rIns="0" bIns="0" rtlCol="0" anchor="t"/>
          <a:lstStyle/>
          <a:p>
            <a:pPr indent="0" marL="0">
              <a:lnSpc>
                <a:spcPts val="1550"/>
              </a:lnSpc>
              <a:buNone/>
            </a:pPr>
            <a:r>
              <a:rPr lang="en-US" sz="1250" i="1" dirty="0">
                <a:solidFill>
                  <a:srgbClr val="FAEBEB"/>
                </a:solidFill>
                <a:latin typeface="Dela Gothic One" pitchFamily="34" charset="0"/>
                <a:ea typeface="Dela Gothic One" pitchFamily="34" charset="-122"/>
                <a:cs typeface="Dela Gothic One" pitchFamily="34" charset="-120"/>
              </a:rPr>
              <a:t>c) Breast Cancer Detection Datasets</a:t>
            </a:r>
            <a:endParaRPr lang="en-US" sz="1250" dirty="0"/>
          </a:p>
        </p:txBody>
      </p:sp>
      <p:sp>
        <p:nvSpPr>
          <p:cNvPr id="15" name="Text 11"/>
          <p:cNvSpPr/>
          <p:nvPr/>
        </p:nvSpPr>
        <p:spPr>
          <a:xfrm>
            <a:off x="5910262" y="7026354"/>
            <a:ext cx="8296275" cy="581144"/>
          </a:xfrm>
          <a:prstGeom prst="rect">
            <a:avLst/>
          </a:prstGeom>
          <a:noFill/>
          <a:ln/>
        </p:spPr>
        <p:txBody>
          <a:bodyPr wrap="square" lIns="0" tIns="0" rIns="0" bIns="0" rtlCol="0" anchor="t"/>
          <a:lstStyle/>
          <a:p>
            <a:pPr marL="342900" indent="-342900">
              <a:lnSpc>
                <a:spcPts val="1500"/>
              </a:lnSpc>
              <a:buSzPct val="100000"/>
              <a:buChar char="•"/>
            </a:pPr>
            <a:r>
              <a:rPr lang="en-US" sz="950" i="1" dirty="0">
                <a:solidFill>
                  <a:srgbClr val="FFE5E5"/>
                </a:solidFill>
                <a:latin typeface="DM Sans" pitchFamily="34" charset="0"/>
                <a:ea typeface="DM Sans" pitchFamily="34" charset="-122"/>
                <a:cs typeface="DM Sans" pitchFamily="34" charset="-120"/>
              </a:rPr>
              <a:t>Author(s): Mangasarian, O. L., Wolberg, W. H.</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"Cancer Diagnosis via Linear Programming" (1990)</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
</a:t>
            </a:r>
            <a:pPr indent="0" marL="0">
              <a:lnSpc>
                <a:spcPts val="1500"/>
              </a:lnSpc>
              <a:buNone/>
            </a:pPr>
            <a:r>
              <a:rPr lang="en-US" sz="950" dirty="0">
                <a:solidFill>
                  <a:srgbClr val="FFE5E5"/>
                </a:solidFill>
                <a:latin typeface="DM Sans" pitchFamily="34" charset="0"/>
                <a:ea typeface="DM Sans" pitchFamily="34" charset="-122"/>
                <a:cs typeface="DM Sans" pitchFamily="34" charset="-120"/>
              </a:rPr>
              <a:t>Introduced the Wisconsin Breast Cancer Dataset (WBCD), a widely used benchmark for ML models.</a:t>
            </a:r>
            <a:endParaRPr lang="en-US" sz="9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70748" y="935950"/>
            <a:ext cx="4944785" cy="6357699"/>
          </a:xfrm>
          <a:prstGeom prst="rect">
            <a:avLst/>
          </a:prstGeom>
        </p:spPr>
      </p:pic>
      <p:sp>
        <p:nvSpPr>
          <p:cNvPr id="4" name="Text 0"/>
          <p:cNvSpPr/>
          <p:nvPr/>
        </p:nvSpPr>
        <p:spPr>
          <a:xfrm>
            <a:off x="6244709" y="760214"/>
            <a:ext cx="5701546" cy="712708"/>
          </a:xfrm>
          <a:prstGeom prst="rect">
            <a:avLst/>
          </a:prstGeom>
          <a:noFill/>
          <a:ln/>
        </p:spPr>
        <p:txBody>
          <a:bodyPr wrap="non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Methodology</a:t>
            </a:r>
            <a:endParaRPr lang="en-US" sz="4450" dirty="0"/>
          </a:p>
        </p:txBody>
      </p:sp>
      <p:sp>
        <p:nvSpPr>
          <p:cNvPr id="5" name="Text 1"/>
          <p:cNvSpPr/>
          <p:nvPr/>
        </p:nvSpPr>
        <p:spPr>
          <a:xfrm>
            <a:off x="6244709" y="1797844"/>
            <a:ext cx="7627382" cy="346710"/>
          </a:xfrm>
          <a:prstGeom prst="rect">
            <a:avLst/>
          </a:prstGeom>
          <a:noFill/>
          <a:ln/>
        </p:spPr>
        <p:txBody>
          <a:bodyPr wrap="none" lIns="0" tIns="0" rIns="0" bIns="0" rtlCol="0" anchor="t"/>
          <a:lstStyle/>
          <a:p>
            <a:pPr indent="0" marL="0">
              <a:lnSpc>
                <a:spcPts val="2700"/>
              </a:lnSpc>
              <a:buNone/>
            </a:pPr>
            <a:endParaRPr lang="en-US" sz="1700" dirty="0"/>
          </a:p>
        </p:txBody>
      </p:sp>
      <p:sp>
        <p:nvSpPr>
          <p:cNvPr id="6" name="Text 2"/>
          <p:cNvSpPr/>
          <p:nvPr/>
        </p:nvSpPr>
        <p:spPr>
          <a:xfrm>
            <a:off x="6244709" y="2388275"/>
            <a:ext cx="7627382" cy="1386840"/>
          </a:xfrm>
          <a:prstGeom prst="rect">
            <a:avLst/>
          </a:prstGeom>
          <a:noFill/>
          <a:ln/>
        </p:spPr>
        <p:txBody>
          <a:bodyPr wrap="square" lIns="0" tIns="0" rIns="0" bIns="0" rtlCol="0" anchor="t"/>
          <a:lstStyle/>
          <a:p>
            <a:pPr marL="342900" indent="-342900">
              <a:lnSpc>
                <a:spcPts val="2700"/>
              </a:lnSpc>
              <a:buSzPct val="100000"/>
              <a:buFont typeface="+mj-lt"/>
              <a:buAutoNum type="arabicPeriod" startAt="1"/>
            </a:pPr>
            <a:r>
              <a:rPr lang="en-US" sz="1700" dirty="0">
                <a:solidFill>
                  <a:srgbClr val="FFE5E5"/>
                </a:solidFill>
                <a:latin typeface="DM Sans" pitchFamily="34" charset="0"/>
                <a:ea typeface="DM Sans" pitchFamily="34" charset="-122"/>
                <a:cs typeface="DM Sans" pitchFamily="34" charset="-120"/>
              </a:rPr>
              <a:t>Data Collection and Preprocessing: Collected datasets from sources like the UCI Breast Cancer Wisconsin Dataset and ISIC Archive. Preprocessing included cleaning, normalization, and image augmentation to ensure high-quality, diverse inputs for the machine learning models.</a:t>
            </a:r>
            <a:endParaRPr lang="en-US" sz="1700" dirty="0"/>
          </a:p>
        </p:txBody>
      </p:sp>
      <p:sp>
        <p:nvSpPr>
          <p:cNvPr id="7" name="Text 3"/>
          <p:cNvSpPr/>
          <p:nvPr/>
        </p:nvSpPr>
        <p:spPr>
          <a:xfrm>
            <a:off x="6244709" y="3850838"/>
            <a:ext cx="7627382" cy="1386840"/>
          </a:xfrm>
          <a:prstGeom prst="rect">
            <a:avLst/>
          </a:prstGeom>
          <a:noFill/>
          <a:ln/>
        </p:spPr>
        <p:txBody>
          <a:bodyPr wrap="square" lIns="0" tIns="0" rIns="0" bIns="0" rtlCol="0" anchor="t"/>
          <a:lstStyle/>
          <a:p>
            <a:pPr marL="342900" indent="-342900">
              <a:lnSpc>
                <a:spcPts val="2700"/>
              </a:lnSpc>
              <a:buSzPct val="100000"/>
              <a:buFont typeface="+mj-lt"/>
              <a:buAutoNum type="arabicPeriod" startAt="2"/>
            </a:pPr>
            <a:r>
              <a:rPr lang="en-US" sz="1700" dirty="0">
                <a:solidFill>
                  <a:srgbClr val="FFE5E5"/>
                </a:solidFill>
                <a:latin typeface="DM Sans" pitchFamily="34" charset="0"/>
                <a:ea typeface="DM Sans" pitchFamily="34" charset="-122"/>
                <a:cs typeface="DM Sans" pitchFamily="34" charset="-120"/>
              </a:rPr>
              <a:t>Model Selection and Training: Selected appropriate machine learning models (e.g., SVM, Random Forest, CNNs) based on the data type. Trained the models with a 70-20-10 split for training, validation, and testing, followed by hyperparameter tuning to optimize performance.</a:t>
            </a:r>
            <a:endParaRPr lang="en-US" sz="1700" dirty="0"/>
          </a:p>
        </p:txBody>
      </p:sp>
      <p:sp>
        <p:nvSpPr>
          <p:cNvPr id="8" name="Text 4"/>
          <p:cNvSpPr/>
          <p:nvPr/>
        </p:nvSpPr>
        <p:spPr>
          <a:xfrm>
            <a:off x="6244709" y="5313402"/>
            <a:ext cx="7627382" cy="1040130"/>
          </a:xfrm>
          <a:prstGeom prst="rect">
            <a:avLst/>
          </a:prstGeom>
          <a:noFill/>
          <a:ln/>
        </p:spPr>
        <p:txBody>
          <a:bodyPr wrap="square" lIns="0" tIns="0" rIns="0" bIns="0" rtlCol="0" anchor="t"/>
          <a:lstStyle/>
          <a:p>
            <a:pPr marL="342900" indent="-342900">
              <a:lnSpc>
                <a:spcPts val="2700"/>
              </a:lnSpc>
              <a:buSzPct val="100000"/>
              <a:buFont typeface="+mj-lt"/>
              <a:buAutoNum type="arabicPeriod" startAt="3"/>
            </a:pPr>
            <a:r>
              <a:rPr lang="en-US" sz="1700" dirty="0">
                <a:solidFill>
                  <a:srgbClr val="FFE5E5"/>
                </a:solidFill>
                <a:latin typeface="DM Sans" pitchFamily="34" charset="0"/>
                <a:ea typeface="DM Sans" pitchFamily="34" charset="-122"/>
                <a:cs typeface="DM Sans" pitchFamily="34" charset="-120"/>
              </a:rPr>
              <a:t>Model Evaluation: The trained model is evaluated using accuracy, confusion matrix, and classification report metrics. Visualizations like heatmaps are used to analyze the model's performance.</a:t>
            </a:r>
            <a:endParaRPr lang="en-US" sz="1700" dirty="0"/>
          </a:p>
        </p:txBody>
      </p:sp>
      <p:sp>
        <p:nvSpPr>
          <p:cNvPr id="9" name="Text 5"/>
          <p:cNvSpPr/>
          <p:nvPr/>
        </p:nvSpPr>
        <p:spPr>
          <a:xfrm>
            <a:off x="6244709" y="6429256"/>
            <a:ext cx="7627382" cy="1040130"/>
          </a:xfrm>
          <a:prstGeom prst="rect">
            <a:avLst/>
          </a:prstGeom>
          <a:noFill/>
          <a:ln/>
        </p:spPr>
        <p:txBody>
          <a:bodyPr wrap="square" lIns="0" tIns="0" rIns="0" bIns="0" rtlCol="0" anchor="t"/>
          <a:lstStyle/>
          <a:p>
            <a:pPr marL="342900" indent="-342900">
              <a:lnSpc>
                <a:spcPts val="2700"/>
              </a:lnSpc>
              <a:buSzPct val="100000"/>
              <a:buFont typeface="+mj-lt"/>
              <a:buAutoNum type="arabicPeriod" startAt="4"/>
            </a:pPr>
            <a:r>
              <a:rPr lang="en-US" sz="1700" dirty="0">
                <a:solidFill>
                  <a:srgbClr val="FFE5E5"/>
                </a:solidFill>
                <a:latin typeface="DM Sans" pitchFamily="34" charset="0"/>
                <a:ea typeface="DM Sans" pitchFamily="34" charset="-122"/>
                <a:cs typeface="DM Sans" pitchFamily="34" charset="-120"/>
              </a:rPr>
              <a:t>Prediction Function: A custom function is developed to make predictions on new input features, classifying them as either benign or malignant, based on the trained model.</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309" y="1172289"/>
            <a:ext cx="7185779" cy="712708"/>
          </a:xfrm>
          <a:prstGeom prst="rect">
            <a:avLst/>
          </a:prstGeom>
          <a:noFill/>
          <a:ln/>
        </p:spPr>
        <p:txBody>
          <a:bodyPr wrap="non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IMPLEMENTATION </a:t>
            </a:r>
            <a:endParaRPr lang="en-US" sz="4450" dirty="0"/>
          </a:p>
        </p:txBody>
      </p:sp>
      <p:sp>
        <p:nvSpPr>
          <p:cNvPr id="3" name="Text 1"/>
          <p:cNvSpPr/>
          <p:nvPr/>
        </p:nvSpPr>
        <p:spPr>
          <a:xfrm>
            <a:off x="758309" y="2318266"/>
            <a:ext cx="13113782" cy="346710"/>
          </a:xfrm>
          <a:prstGeom prst="rect">
            <a:avLst/>
          </a:prstGeom>
          <a:noFill/>
          <a:ln/>
        </p:spPr>
        <p:txBody>
          <a:bodyPr wrap="none" lIns="0" tIns="0" rIns="0" bIns="0" rtlCol="0" anchor="t"/>
          <a:lstStyle/>
          <a:p>
            <a:pPr indent="0" marL="0">
              <a:lnSpc>
                <a:spcPts val="2700"/>
              </a:lnSpc>
              <a:buNone/>
            </a:pPr>
            <a:endParaRPr lang="en-US" sz="1700" dirty="0"/>
          </a:p>
        </p:txBody>
      </p:sp>
      <p:sp>
        <p:nvSpPr>
          <p:cNvPr id="4" name="Text 2"/>
          <p:cNvSpPr/>
          <p:nvPr/>
        </p:nvSpPr>
        <p:spPr>
          <a:xfrm>
            <a:off x="758309" y="2908697"/>
            <a:ext cx="13113782" cy="346710"/>
          </a:xfrm>
          <a:prstGeom prst="rect">
            <a:avLst/>
          </a:prstGeom>
          <a:noFill/>
          <a:ln/>
        </p:spPr>
        <p:txBody>
          <a:bodyPr wrap="none" lIns="0" tIns="0" rIns="0" bIns="0" rtlCol="0" anchor="t"/>
          <a:lstStyle/>
          <a:p>
            <a:pPr marL="342900" indent="-342900">
              <a:lnSpc>
                <a:spcPts val="2700"/>
              </a:lnSpc>
              <a:buSzPct val="100000"/>
              <a:buFont typeface="+mj-lt"/>
              <a:buAutoNum type="arabicPeriod" startAt="1"/>
            </a:pPr>
            <a:r>
              <a:rPr lang="en-US" sz="1700" dirty="0">
                <a:solidFill>
                  <a:srgbClr val="FFE5E5"/>
                </a:solidFill>
                <a:latin typeface="DM Sans" pitchFamily="34" charset="0"/>
                <a:ea typeface="DM Sans" pitchFamily="34" charset="-122"/>
                <a:cs typeface="DM Sans" pitchFamily="34" charset="-120"/>
              </a:rPr>
              <a:t>Loads the Breast Cancer Wisconsin dataset and converts it into a Pandas DataFrame.</a:t>
            </a:r>
            <a:endParaRPr lang="en-US" sz="1700" dirty="0"/>
          </a:p>
        </p:txBody>
      </p:sp>
      <p:sp>
        <p:nvSpPr>
          <p:cNvPr id="5" name="Text 3"/>
          <p:cNvSpPr/>
          <p:nvPr/>
        </p:nvSpPr>
        <p:spPr>
          <a:xfrm>
            <a:off x="758309" y="3331131"/>
            <a:ext cx="13113782" cy="346710"/>
          </a:xfrm>
          <a:prstGeom prst="rect">
            <a:avLst/>
          </a:prstGeom>
          <a:noFill/>
          <a:ln/>
        </p:spPr>
        <p:txBody>
          <a:bodyPr wrap="none" lIns="0" tIns="0" rIns="0" bIns="0" rtlCol="0" anchor="t"/>
          <a:lstStyle/>
          <a:p>
            <a:pPr marL="342900" indent="-342900">
              <a:lnSpc>
                <a:spcPts val="2700"/>
              </a:lnSpc>
              <a:buSzPct val="100000"/>
              <a:buFont typeface="+mj-lt"/>
              <a:buAutoNum type="arabicPeriod" startAt="2"/>
            </a:pPr>
            <a:r>
              <a:rPr lang="en-US" sz="1700" dirty="0">
                <a:solidFill>
                  <a:srgbClr val="FFE5E5"/>
                </a:solidFill>
                <a:latin typeface="DM Sans" pitchFamily="34" charset="0"/>
                <a:ea typeface="DM Sans" pitchFamily="34" charset="-122"/>
                <a:cs typeface="DM Sans" pitchFamily="34" charset="-120"/>
              </a:rPr>
              <a:t>Splits the dataset into an 80% training set and a 20% test set.</a:t>
            </a:r>
            <a:endParaRPr lang="en-US" sz="1700" dirty="0"/>
          </a:p>
        </p:txBody>
      </p:sp>
      <p:sp>
        <p:nvSpPr>
          <p:cNvPr id="6" name="Text 4"/>
          <p:cNvSpPr/>
          <p:nvPr/>
        </p:nvSpPr>
        <p:spPr>
          <a:xfrm>
            <a:off x="758309" y="3753564"/>
            <a:ext cx="13113782" cy="346710"/>
          </a:xfrm>
          <a:prstGeom prst="rect">
            <a:avLst/>
          </a:prstGeom>
          <a:noFill/>
          <a:ln/>
        </p:spPr>
        <p:txBody>
          <a:bodyPr wrap="none" lIns="0" tIns="0" rIns="0" bIns="0" rtlCol="0" anchor="t"/>
          <a:lstStyle/>
          <a:p>
            <a:pPr marL="342900" indent="-342900">
              <a:lnSpc>
                <a:spcPts val="2700"/>
              </a:lnSpc>
              <a:buSzPct val="100000"/>
              <a:buFont typeface="+mj-lt"/>
              <a:buAutoNum type="arabicPeriod" startAt="3"/>
            </a:pPr>
            <a:r>
              <a:rPr lang="en-US" sz="1700" dirty="0">
                <a:solidFill>
                  <a:srgbClr val="FFE5E5"/>
                </a:solidFill>
                <a:latin typeface="DM Sans" pitchFamily="34" charset="0"/>
                <a:ea typeface="DM Sans" pitchFamily="34" charset="-122"/>
                <a:cs typeface="DM Sans" pitchFamily="34" charset="-120"/>
              </a:rPr>
              <a:t>Trains a Random Forest Classifier with 100 decision trees.</a:t>
            </a:r>
            <a:endParaRPr lang="en-US" sz="1700" dirty="0"/>
          </a:p>
        </p:txBody>
      </p:sp>
      <p:sp>
        <p:nvSpPr>
          <p:cNvPr id="7" name="Text 5"/>
          <p:cNvSpPr/>
          <p:nvPr/>
        </p:nvSpPr>
        <p:spPr>
          <a:xfrm>
            <a:off x="758309" y="4175998"/>
            <a:ext cx="13113782" cy="346710"/>
          </a:xfrm>
          <a:prstGeom prst="rect">
            <a:avLst/>
          </a:prstGeom>
          <a:noFill/>
          <a:ln/>
        </p:spPr>
        <p:txBody>
          <a:bodyPr wrap="none" lIns="0" tIns="0" rIns="0" bIns="0" rtlCol="0" anchor="t"/>
          <a:lstStyle/>
          <a:p>
            <a:pPr marL="342900" indent="-342900">
              <a:lnSpc>
                <a:spcPts val="2700"/>
              </a:lnSpc>
              <a:buSzPct val="100000"/>
              <a:buFont typeface="+mj-lt"/>
              <a:buAutoNum type="arabicPeriod" startAt="4"/>
            </a:pPr>
            <a:r>
              <a:rPr lang="en-US" sz="1700" dirty="0">
                <a:solidFill>
                  <a:srgbClr val="FFE5E5"/>
                </a:solidFill>
                <a:latin typeface="DM Sans" pitchFamily="34" charset="0"/>
                <a:ea typeface="DM Sans" pitchFamily="34" charset="-122"/>
                <a:cs typeface="DM Sans" pitchFamily="34" charset="-120"/>
              </a:rPr>
              <a:t>Evaluates the model using:</a:t>
            </a:r>
            <a:endParaRPr lang="en-US" sz="1700" dirty="0"/>
          </a:p>
        </p:txBody>
      </p:sp>
      <p:sp>
        <p:nvSpPr>
          <p:cNvPr id="8" name="Text 6"/>
          <p:cNvSpPr/>
          <p:nvPr/>
        </p:nvSpPr>
        <p:spPr>
          <a:xfrm>
            <a:off x="758309" y="4598432"/>
            <a:ext cx="13113782" cy="346710"/>
          </a:xfrm>
          <a:prstGeom prst="rect">
            <a:avLst/>
          </a:prstGeom>
          <a:noFill/>
          <a:ln/>
        </p:spPr>
        <p:txBody>
          <a:bodyPr wrap="none" lIns="0" tIns="0" rIns="0" bIns="0" rtlCol="0" anchor="t"/>
          <a:lstStyle/>
          <a:p>
            <a:pPr lvl="1" marL="6858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Accuracy Score</a:t>
            </a:r>
            <a:endParaRPr lang="en-US" sz="1700" dirty="0"/>
          </a:p>
        </p:txBody>
      </p:sp>
      <p:sp>
        <p:nvSpPr>
          <p:cNvPr id="9" name="Text 7"/>
          <p:cNvSpPr/>
          <p:nvPr/>
        </p:nvSpPr>
        <p:spPr>
          <a:xfrm>
            <a:off x="758309" y="5020866"/>
            <a:ext cx="13113782" cy="346710"/>
          </a:xfrm>
          <a:prstGeom prst="rect">
            <a:avLst/>
          </a:prstGeom>
          <a:noFill/>
          <a:ln/>
        </p:spPr>
        <p:txBody>
          <a:bodyPr wrap="none" lIns="0" tIns="0" rIns="0" bIns="0" rtlCol="0" anchor="t"/>
          <a:lstStyle/>
          <a:p>
            <a:pPr lvl="1" marL="6858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Confusion Matrix (with heatmap visualization)</a:t>
            </a:r>
            <a:endParaRPr lang="en-US" sz="1700" dirty="0"/>
          </a:p>
        </p:txBody>
      </p:sp>
      <p:sp>
        <p:nvSpPr>
          <p:cNvPr id="10" name="Text 8"/>
          <p:cNvSpPr/>
          <p:nvPr/>
        </p:nvSpPr>
        <p:spPr>
          <a:xfrm>
            <a:off x="758309" y="5443299"/>
            <a:ext cx="13113782" cy="346710"/>
          </a:xfrm>
          <a:prstGeom prst="rect">
            <a:avLst/>
          </a:prstGeom>
          <a:noFill/>
          <a:ln/>
        </p:spPr>
        <p:txBody>
          <a:bodyPr wrap="none" lIns="0" tIns="0" rIns="0" bIns="0" rtlCol="0" anchor="t"/>
          <a:lstStyle/>
          <a:p>
            <a:pPr lvl="1" marL="6858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Classification Report (Precision, Recall, and F1-Score)</a:t>
            </a:r>
            <a:endParaRPr lang="en-US" sz="1700" dirty="0"/>
          </a:p>
        </p:txBody>
      </p:sp>
      <p:sp>
        <p:nvSpPr>
          <p:cNvPr id="11" name="Text 9"/>
          <p:cNvSpPr/>
          <p:nvPr/>
        </p:nvSpPr>
        <p:spPr>
          <a:xfrm>
            <a:off x="758309" y="5865733"/>
            <a:ext cx="13113782" cy="346710"/>
          </a:xfrm>
          <a:prstGeom prst="rect">
            <a:avLst/>
          </a:prstGeom>
          <a:noFill/>
          <a:ln/>
        </p:spPr>
        <p:txBody>
          <a:bodyPr wrap="none" lIns="0" tIns="0" rIns="0" bIns="0" rtlCol="0" anchor="t"/>
          <a:lstStyle/>
          <a:p>
            <a:pPr marL="342900" indent="-342900">
              <a:lnSpc>
                <a:spcPts val="2700"/>
              </a:lnSpc>
              <a:buSzPct val="100000"/>
              <a:buFont typeface="+mj-lt"/>
              <a:buAutoNum type="arabicPeriod" startAt="5"/>
            </a:pPr>
            <a:r>
              <a:rPr lang="en-US" sz="1700" dirty="0">
                <a:solidFill>
                  <a:srgbClr val="FFE5E5"/>
                </a:solidFill>
                <a:latin typeface="DM Sans" pitchFamily="34" charset="0"/>
                <a:ea typeface="DM Sans" pitchFamily="34" charset="-122"/>
                <a:cs typeface="DM Sans" pitchFamily="34" charset="-120"/>
              </a:rPr>
              <a:t>Saves the trained model using joblib for future use.</a:t>
            </a:r>
            <a:endParaRPr lang="en-US" sz="1700" dirty="0"/>
          </a:p>
        </p:txBody>
      </p:sp>
      <p:sp>
        <p:nvSpPr>
          <p:cNvPr id="12" name="Text 10"/>
          <p:cNvSpPr/>
          <p:nvPr/>
        </p:nvSpPr>
        <p:spPr>
          <a:xfrm>
            <a:off x="758309" y="6288167"/>
            <a:ext cx="13113782" cy="346710"/>
          </a:xfrm>
          <a:prstGeom prst="rect">
            <a:avLst/>
          </a:prstGeom>
          <a:noFill/>
          <a:ln/>
        </p:spPr>
        <p:txBody>
          <a:bodyPr wrap="none" lIns="0" tIns="0" rIns="0" bIns="0" rtlCol="0" anchor="t"/>
          <a:lstStyle/>
          <a:p>
            <a:pPr marL="342900" indent="-342900">
              <a:lnSpc>
                <a:spcPts val="2700"/>
              </a:lnSpc>
              <a:buSzPct val="100000"/>
              <a:buFont typeface="+mj-lt"/>
              <a:buAutoNum type="arabicPeriod" startAt="6"/>
            </a:pPr>
            <a:r>
              <a:rPr lang="en-US" sz="1700" dirty="0">
                <a:solidFill>
                  <a:srgbClr val="FFE5E5"/>
                </a:solidFill>
                <a:latin typeface="DM Sans" pitchFamily="34" charset="0"/>
                <a:ea typeface="DM Sans" pitchFamily="34" charset="-122"/>
                <a:cs typeface="DM Sans" pitchFamily="34" charset="-120"/>
              </a:rPr>
              <a:t>Defines a prediction function (predict_breast_cancer()) to classify new data points as Benign or Malignant.</a:t>
            </a:r>
            <a:endParaRPr lang="en-US" sz="1700" dirty="0"/>
          </a:p>
        </p:txBody>
      </p:sp>
      <p:sp>
        <p:nvSpPr>
          <p:cNvPr id="13" name="Text 11"/>
          <p:cNvSpPr/>
          <p:nvPr/>
        </p:nvSpPr>
        <p:spPr>
          <a:xfrm>
            <a:off x="758309" y="6710601"/>
            <a:ext cx="13113782" cy="346710"/>
          </a:xfrm>
          <a:prstGeom prst="rect">
            <a:avLst/>
          </a:prstGeom>
          <a:noFill/>
          <a:ln/>
        </p:spPr>
        <p:txBody>
          <a:bodyPr wrap="none" lIns="0" tIns="0" rIns="0" bIns="0" rtlCol="0" anchor="t"/>
          <a:lstStyle/>
          <a:p>
            <a:pPr marL="342900" indent="-342900">
              <a:lnSpc>
                <a:spcPts val="2700"/>
              </a:lnSpc>
              <a:buSzPct val="100000"/>
              <a:buFont typeface="+mj-lt"/>
              <a:buAutoNum type="arabicPeriod" startAt="7"/>
            </a:pPr>
            <a:r>
              <a:rPr lang="en-US" sz="1700" dirty="0">
                <a:solidFill>
                  <a:srgbClr val="FFE5E5"/>
                </a:solidFill>
                <a:latin typeface="DM Sans" pitchFamily="34" charset="0"/>
                <a:ea typeface="DM Sans" pitchFamily="34" charset="-122"/>
                <a:cs typeface="DM Sans" pitchFamily="34" charset="-120"/>
              </a:rPr>
              <a:t>Provides an interactive input option to allow users to manually enter feature values for classification.</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68749" y="368260"/>
            <a:ext cx="3524488" cy="440531"/>
          </a:xfrm>
          <a:prstGeom prst="rect">
            <a:avLst/>
          </a:prstGeom>
          <a:noFill/>
          <a:ln/>
        </p:spPr>
        <p:txBody>
          <a:bodyPr wrap="none" lIns="0" tIns="0" rIns="0" bIns="0" rtlCol="0" anchor="t"/>
          <a:lstStyle/>
          <a:p>
            <a:pPr indent="0" marL="0">
              <a:lnSpc>
                <a:spcPts val="3450"/>
              </a:lnSpc>
              <a:buNone/>
            </a:pPr>
            <a:r>
              <a:rPr lang="en-US" sz="2750" dirty="0">
                <a:solidFill>
                  <a:srgbClr val="FAEBEB"/>
                </a:solidFill>
                <a:latin typeface="Dela Gothic One" pitchFamily="34" charset="0"/>
                <a:ea typeface="Dela Gothic One" pitchFamily="34" charset="-122"/>
                <a:cs typeface="Dela Gothic One" pitchFamily="34" charset="-120"/>
              </a:rPr>
              <a:t>Output </a:t>
            </a:r>
            <a:endParaRPr lang="en-US" sz="2750" dirty="0"/>
          </a:p>
        </p:txBody>
      </p:sp>
      <p:sp>
        <p:nvSpPr>
          <p:cNvPr id="3" name="Text 1"/>
          <p:cNvSpPr/>
          <p:nvPr/>
        </p:nvSpPr>
        <p:spPr>
          <a:xfrm>
            <a:off x="468749" y="1076563"/>
            <a:ext cx="13692902" cy="428625"/>
          </a:xfrm>
          <a:prstGeom prst="rect">
            <a:avLst/>
          </a:prstGeom>
          <a:noFill/>
          <a:ln/>
        </p:spPr>
        <p:txBody>
          <a:bodyPr wrap="square" lIns="0" tIns="0" rIns="0" bIns="0" rtlCol="0" anchor="t"/>
          <a:lstStyle/>
          <a:p>
            <a:pPr marL="342900" indent="-342900">
              <a:lnSpc>
                <a:spcPts val="1650"/>
              </a:lnSpc>
              <a:buSzPct val="100000"/>
              <a:buFont typeface="+mj-lt"/>
              <a:buAutoNum type="arabicPeriod" startAt="1"/>
            </a:pPr>
            <a:r>
              <a:rPr lang="en-US" sz="1050" dirty="0">
                <a:solidFill>
                  <a:srgbClr val="FFE5E5"/>
                </a:solidFill>
                <a:latin typeface="DM Sans" pitchFamily="34" charset="0"/>
                <a:ea typeface="DM Sans" pitchFamily="34" charset="-122"/>
                <a:cs typeface="DM Sans" pitchFamily="34" charset="-120"/>
              </a:rPr>
              <a:t>Model Performance: The machine learning models, including SVM, Random Forest, and CNNs, demonstrated high accuracy and precision in detecting cancer, significantly reducing false positives and negatives in both tabular and image-based datasets.</a:t>
            </a:r>
            <a:endParaRPr lang="en-US" sz="1050" dirty="0"/>
          </a:p>
        </p:txBody>
      </p:sp>
      <p:sp>
        <p:nvSpPr>
          <p:cNvPr id="4" name="Text 2"/>
          <p:cNvSpPr/>
          <p:nvPr/>
        </p:nvSpPr>
        <p:spPr>
          <a:xfrm>
            <a:off x="468749" y="1551980"/>
            <a:ext cx="13692902" cy="428625"/>
          </a:xfrm>
          <a:prstGeom prst="rect">
            <a:avLst/>
          </a:prstGeom>
          <a:noFill/>
          <a:ln/>
        </p:spPr>
        <p:txBody>
          <a:bodyPr wrap="square" lIns="0" tIns="0" rIns="0" bIns="0" rtlCol="0" anchor="t"/>
          <a:lstStyle/>
          <a:p>
            <a:pPr marL="342900" indent="-342900">
              <a:lnSpc>
                <a:spcPts val="1650"/>
              </a:lnSpc>
              <a:buSzPct val="100000"/>
              <a:buFont typeface="+mj-lt"/>
              <a:buAutoNum type="arabicPeriod" startAt="2"/>
            </a:pPr>
            <a:r>
              <a:rPr lang="en-US" sz="1050" dirty="0">
                <a:solidFill>
                  <a:srgbClr val="FFE5E5"/>
                </a:solidFill>
                <a:latin typeface="DM Sans" pitchFamily="34" charset="0"/>
                <a:ea typeface="DM Sans" pitchFamily="34" charset="-122"/>
                <a:cs typeface="DM Sans" pitchFamily="34" charset="-120"/>
              </a:rPr>
              <a:t>User Interface: A user-friendly platform was developed, enabling healthcare professionals to input medical data or images and receive accurate diagnostic predictions, enhancing early detection and supporting clinical decision-making.</a:t>
            </a:r>
            <a:endParaRPr lang="en-US" sz="1050" dirty="0"/>
          </a:p>
        </p:txBody>
      </p:sp>
      <p:sp>
        <p:nvSpPr>
          <p:cNvPr id="5" name="Text 3"/>
          <p:cNvSpPr/>
          <p:nvPr/>
        </p:nvSpPr>
        <p:spPr>
          <a:xfrm>
            <a:off x="468749" y="2027396"/>
            <a:ext cx="13692902" cy="214312"/>
          </a:xfrm>
          <a:prstGeom prst="rect">
            <a:avLst/>
          </a:prstGeom>
          <a:noFill/>
          <a:ln/>
        </p:spPr>
        <p:txBody>
          <a:bodyPr wrap="none" lIns="0" tIns="0" rIns="0" bIns="0" rtlCol="0" anchor="t"/>
          <a:lstStyle/>
          <a:p>
            <a:pPr marL="342900" indent="-342900">
              <a:lnSpc>
                <a:spcPts val="1650"/>
              </a:lnSpc>
              <a:buSzPct val="100000"/>
              <a:buFont typeface="+mj-lt"/>
              <a:buAutoNum type="arabicPeriod" startAt="3"/>
            </a:pPr>
            <a:r>
              <a:rPr lang="en-US" sz="1050" dirty="0">
                <a:solidFill>
                  <a:srgbClr val="FFE5E5"/>
                </a:solidFill>
                <a:latin typeface="DM Sans" pitchFamily="34" charset="0"/>
                <a:ea typeface="DM Sans" pitchFamily="34" charset="-122"/>
                <a:cs typeface="DM Sans" pitchFamily="34" charset="-120"/>
              </a:rPr>
              <a:t>Accuracy: 0.9649122807017544</a:t>
            </a:r>
            <a:endParaRPr lang="en-US" sz="1050" dirty="0"/>
          </a:p>
        </p:txBody>
      </p:sp>
      <p:sp>
        <p:nvSpPr>
          <p:cNvPr id="6" name="Text 4"/>
          <p:cNvSpPr/>
          <p:nvPr/>
        </p:nvSpPr>
        <p:spPr>
          <a:xfrm>
            <a:off x="468749" y="2392323"/>
            <a:ext cx="13692902" cy="214312"/>
          </a:xfrm>
          <a:prstGeom prst="rect">
            <a:avLst/>
          </a:prstGeom>
          <a:noFill/>
          <a:ln/>
        </p:spPr>
        <p:txBody>
          <a:bodyPr wrap="none" lIns="0" tIns="0" rIns="0" bIns="0" rtlCol="0" anchor="t"/>
          <a:lstStyle/>
          <a:p>
            <a:pPr indent="0" marL="0">
              <a:lnSpc>
                <a:spcPts val="1650"/>
              </a:lnSpc>
              <a:buNone/>
            </a:pPr>
            <a:r>
              <a:rPr lang="en-US" sz="1050" dirty="0">
                <a:solidFill>
                  <a:srgbClr val="FFE5E5"/>
                </a:solidFill>
                <a:latin typeface="DM Sans" pitchFamily="34" charset="0"/>
                <a:ea typeface="DM Sans" pitchFamily="34" charset="-122"/>
                <a:cs typeface="DM Sans" pitchFamily="34" charset="-120"/>
              </a:rPr>
              <a:t>Confusion Matrix: [[40 3] [ 1 70]]</a:t>
            </a:r>
            <a:endParaRPr lang="en-US" sz="1050" dirty="0"/>
          </a:p>
        </p:txBody>
      </p:sp>
      <p:sp>
        <p:nvSpPr>
          <p:cNvPr id="7" name="Text 5"/>
          <p:cNvSpPr/>
          <p:nvPr/>
        </p:nvSpPr>
        <p:spPr>
          <a:xfrm>
            <a:off x="468749" y="2757249"/>
            <a:ext cx="13692902" cy="214312"/>
          </a:xfrm>
          <a:prstGeom prst="rect">
            <a:avLst/>
          </a:prstGeom>
          <a:noFill/>
          <a:ln/>
        </p:spPr>
        <p:txBody>
          <a:bodyPr wrap="none" lIns="0" tIns="0" rIns="0" bIns="0" rtlCol="0" anchor="t"/>
          <a:lstStyle/>
          <a:p>
            <a:pPr indent="0" marL="0">
              <a:lnSpc>
                <a:spcPts val="1650"/>
              </a:lnSpc>
              <a:buNone/>
            </a:pPr>
            <a:r>
              <a:rPr lang="en-US" sz="1050" dirty="0">
                <a:solidFill>
                  <a:srgbClr val="FFE5E5"/>
                </a:solidFill>
                <a:latin typeface="DM Sans" pitchFamily="34" charset="0"/>
                <a:ea typeface="DM Sans" pitchFamily="34" charset="-122"/>
                <a:cs typeface="DM Sans" pitchFamily="34" charset="-120"/>
              </a:rPr>
              <a:t>Classification Report: precision recall f1-score support</a:t>
            </a:r>
            <a:endParaRPr lang="en-US" sz="1050" dirty="0"/>
          </a:p>
        </p:txBody>
      </p:sp>
      <p:sp>
        <p:nvSpPr>
          <p:cNvPr id="8" name="Shape 6"/>
          <p:cNvSpPr/>
          <p:nvPr/>
        </p:nvSpPr>
        <p:spPr>
          <a:xfrm>
            <a:off x="468749" y="3122176"/>
            <a:ext cx="13692902" cy="1272302"/>
          </a:xfrm>
          <a:prstGeom prst="roundRect">
            <a:avLst>
              <a:gd name="adj" fmla="val 4421"/>
            </a:avLst>
          </a:prstGeom>
          <a:solidFill>
            <a:srgbClr val="460707"/>
          </a:solidFill>
          <a:ln/>
        </p:spPr>
      </p:sp>
      <p:sp>
        <p:nvSpPr>
          <p:cNvPr id="9" name="Shape 7"/>
          <p:cNvSpPr/>
          <p:nvPr/>
        </p:nvSpPr>
        <p:spPr>
          <a:xfrm>
            <a:off x="462082" y="3122176"/>
            <a:ext cx="13706237" cy="1272302"/>
          </a:xfrm>
          <a:prstGeom prst="roundRect">
            <a:avLst>
              <a:gd name="adj" fmla="val 1579"/>
            </a:avLst>
          </a:prstGeom>
          <a:solidFill>
            <a:srgbClr val="460707"/>
          </a:solidFill>
          <a:ln/>
        </p:spPr>
      </p:sp>
      <p:sp>
        <p:nvSpPr>
          <p:cNvPr id="10" name="Text 8"/>
          <p:cNvSpPr/>
          <p:nvPr/>
        </p:nvSpPr>
        <p:spPr>
          <a:xfrm>
            <a:off x="595908" y="3222546"/>
            <a:ext cx="13438584" cy="1071563"/>
          </a:xfrm>
          <a:prstGeom prst="rect">
            <a:avLst/>
          </a:prstGeom>
          <a:noFill/>
          <a:ln/>
        </p:spPr>
        <p:txBody>
          <a:bodyPr wrap="square" lIns="0" tIns="0" rIns="0" bIns="0" rtlCol="0" anchor="t"/>
          <a:lstStyle/>
          <a:p>
            <a:pPr indent="0" marL="0">
              <a:lnSpc>
                <a:spcPts val="1650"/>
              </a:lnSpc>
              <a:buNone/>
            </a:pPr>
            <a:r>
              <a:rPr lang="en-US" sz="1050" dirty="0">
                <a:solidFill>
                  <a:srgbClr val="FFE5E5"/>
                </a:solidFill>
                <a:highlight>
                  <a:srgbClr val="460707"/>
                </a:highlight>
                <a:latin typeface="Consolas" pitchFamily="34" charset="0"/>
                <a:ea typeface="Consolas" pitchFamily="34" charset="-122"/>
                <a:cs typeface="Consolas" pitchFamily="34" charset="-120"/>
              </a:rPr>
              <a:t>       0       0.98      0.93      0.95        43
       1       0.96      0.99      0.97        71
accuracy                           0.96       114
</a:t>
            </a:r>
            <a:endParaRPr lang="en-US" sz="1050" dirty="0"/>
          </a:p>
        </p:txBody>
      </p:sp>
      <p:sp>
        <p:nvSpPr>
          <p:cNvPr id="11" name="Text 9"/>
          <p:cNvSpPr/>
          <p:nvPr/>
        </p:nvSpPr>
        <p:spPr>
          <a:xfrm>
            <a:off x="468749" y="4545092"/>
            <a:ext cx="13692902" cy="214312"/>
          </a:xfrm>
          <a:prstGeom prst="rect">
            <a:avLst/>
          </a:prstGeom>
          <a:noFill/>
          <a:ln/>
        </p:spPr>
        <p:txBody>
          <a:bodyPr wrap="none" lIns="0" tIns="0" rIns="0" bIns="0" rtlCol="0" anchor="t"/>
          <a:lstStyle/>
          <a:p>
            <a:pPr indent="0" marL="0">
              <a:lnSpc>
                <a:spcPts val="1650"/>
              </a:lnSpc>
              <a:buNone/>
            </a:pPr>
            <a:r>
              <a:rPr lang="en-US" sz="1050" dirty="0">
                <a:solidFill>
                  <a:srgbClr val="FFE5E5"/>
                </a:solidFill>
                <a:latin typeface="DM Sans" pitchFamily="34" charset="0"/>
                <a:ea typeface="DM Sans" pitchFamily="34" charset="-122"/>
                <a:cs typeface="DM Sans" pitchFamily="34" charset="-120"/>
              </a:rPr>
              <a:t>macro avg 0.97 0.96 0.96 114 weighted avg 0.97 0.96 0.96 114</a:t>
            </a:r>
            <a:endParaRPr lang="en-US" sz="1050" dirty="0"/>
          </a:p>
        </p:txBody>
      </p:sp>
      <p:sp>
        <p:nvSpPr>
          <p:cNvPr id="12" name="Text 10"/>
          <p:cNvSpPr/>
          <p:nvPr/>
        </p:nvSpPr>
        <p:spPr>
          <a:xfrm>
            <a:off x="468749" y="4910018"/>
            <a:ext cx="13692902" cy="214312"/>
          </a:xfrm>
          <a:prstGeom prst="rect">
            <a:avLst/>
          </a:prstGeom>
          <a:noFill/>
          <a:ln/>
        </p:spPr>
        <p:txBody>
          <a:bodyPr wrap="none" lIns="0" tIns="0" rIns="0" bIns="0" rtlCol="0" anchor="t"/>
          <a:lstStyle/>
          <a:p>
            <a:pPr indent="0" marL="0">
              <a:lnSpc>
                <a:spcPts val="1650"/>
              </a:lnSpc>
              <a:buNone/>
            </a:pPr>
            <a:r>
              <a:rPr lang="en-US" sz="1050" dirty="0">
                <a:solidFill>
                  <a:srgbClr val="FFE5E5"/>
                </a:solidFill>
                <a:latin typeface="DM Sans" pitchFamily="34" charset="0"/>
                <a:ea typeface="DM Sans" pitchFamily="34" charset="-122"/>
                <a:cs typeface="DM Sans" pitchFamily="34" charset="-120"/>
              </a:rPr>
              <a:t>Prediction Result: The sample is classified as: Malignant</a:t>
            </a:r>
            <a:endParaRPr lang="en-US" sz="1050" dirty="0"/>
          </a:p>
        </p:txBody>
      </p:sp>
      <p:sp>
        <p:nvSpPr>
          <p:cNvPr id="13" name="Text 11"/>
          <p:cNvSpPr/>
          <p:nvPr/>
        </p:nvSpPr>
        <p:spPr>
          <a:xfrm>
            <a:off x="468749" y="5274945"/>
            <a:ext cx="13692902" cy="214312"/>
          </a:xfrm>
          <a:prstGeom prst="rect">
            <a:avLst/>
          </a:prstGeom>
          <a:noFill/>
          <a:ln/>
        </p:spPr>
        <p:txBody>
          <a:bodyPr wrap="none" lIns="0" tIns="0" rIns="0" bIns="0" rtlCol="0" anchor="t"/>
          <a:lstStyle/>
          <a:p>
            <a:pPr indent="0" marL="0">
              <a:lnSpc>
                <a:spcPts val="1650"/>
              </a:lnSpc>
              <a:buNone/>
            </a:pPr>
            <a:r>
              <a:rPr lang="en-US" sz="1050" dirty="0">
                <a:solidFill>
                  <a:srgbClr val="FFE5E5"/>
                </a:solidFill>
                <a:latin typeface="DM Sans" pitchFamily="34" charset="0"/>
                <a:ea typeface="DM Sans" pitchFamily="34" charset="-122"/>
                <a:cs typeface="DM Sans" pitchFamily="34" charset="-120"/>
              </a:rPr>
              <a:t>4.  We can also ADD the features manually during run time for the prediction of diseace</a:t>
            </a:r>
            <a:endParaRPr lang="en-US" sz="1050" dirty="0"/>
          </a:p>
        </p:txBody>
      </p:sp>
      <p:pic>
        <p:nvPicPr>
          <p:cNvPr id="14" name="Image 0" descr="preencoded.png">    </p:cNvPr>
          <p:cNvPicPr>
            <a:picLocks noChangeAspect="1"/>
          </p:cNvPicPr>
          <p:nvPr/>
        </p:nvPicPr>
        <p:blipFill>
          <a:blip r:embed="rId1"/>
          <a:stretch>
            <a:fillRect/>
          </a:stretch>
        </p:blipFill>
        <p:spPr>
          <a:xfrm>
            <a:off x="5976699" y="5729168"/>
            <a:ext cx="2676882" cy="200894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8309" y="2228374"/>
            <a:ext cx="5701546" cy="712708"/>
          </a:xfrm>
          <a:prstGeom prst="rect">
            <a:avLst/>
          </a:prstGeom>
          <a:noFill/>
          <a:ln/>
        </p:spPr>
        <p:txBody>
          <a:bodyPr wrap="non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Future Scope </a:t>
            </a:r>
            <a:endParaRPr lang="en-US" sz="4450" dirty="0"/>
          </a:p>
        </p:txBody>
      </p:sp>
      <p:sp>
        <p:nvSpPr>
          <p:cNvPr id="3" name="Text 1"/>
          <p:cNvSpPr/>
          <p:nvPr/>
        </p:nvSpPr>
        <p:spPr>
          <a:xfrm>
            <a:off x="758309" y="3374350"/>
            <a:ext cx="13113782" cy="346710"/>
          </a:xfrm>
          <a:prstGeom prst="rect">
            <a:avLst/>
          </a:prstGeom>
          <a:noFill/>
          <a:ln/>
        </p:spPr>
        <p:txBody>
          <a:bodyPr wrap="none" lIns="0" tIns="0" rIns="0" bIns="0" rtlCol="0" anchor="t"/>
          <a:lstStyle/>
          <a:p>
            <a:pPr indent="0" marL="0">
              <a:lnSpc>
                <a:spcPts val="2700"/>
              </a:lnSpc>
              <a:buNone/>
            </a:pPr>
            <a:endParaRPr lang="en-US" sz="1700" dirty="0"/>
          </a:p>
        </p:txBody>
      </p:sp>
      <p:sp>
        <p:nvSpPr>
          <p:cNvPr id="4" name="Text 2"/>
          <p:cNvSpPr/>
          <p:nvPr/>
        </p:nvSpPr>
        <p:spPr>
          <a:xfrm>
            <a:off x="758309" y="3964781"/>
            <a:ext cx="13113782" cy="346710"/>
          </a:xfrm>
          <a:prstGeom prst="rect">
            <a:avLst/>
          </a:prstGeom>
          <a:noFill/>
          <a:ln/>
        </p:spPr>
        <p:txBody>
          <a:bodyPr wrap="none" lIns="0" tIns="0" rIns="0" bIns="0" rtlCol="0" anchor="t"/>
          <a:lstStyle/>
          <a:p>
            <a:pPr marL="3429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Personalized Medicine and Targeted Therapies</a:t>
            </a:r>
            <a:endParaRPr lang="en-US" sz="1700" dirty="0"/>
          </a:p>
        </p:txBody>
      </p:sp>
      <p:sp>
        <p:nvSpPr>
          <p:cNvPr id="5" name="Text 3"/>
          <p:cNvSpPr/>
          <p:nvPr/>
        </p:nvSpPr>
        <p:spPr>
          <a:xfrm>
            <a:off x="758309" y="4387215"/>
            <a:ext cx="13113782" cy="346710"/>
          </a:xfrm>
          <a:prstGeom prst="rect">
            <a:avLst/>
          </a:prstGeom>
          <a:noFill/>
          <a:ln/>
        </p:spPr>
        <p:txBody>
          <a:bodyPr wrap="none" lIns="0" tIns="0" rIns="0" bIns="0" rtlCol="0" anchor="t"/>
          <a:lstStyle/>
          <a:p>
            <a:pPr marL="3429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Early Detection and Screening</a:t>
            </a:r>
            <a:endParaRPr lang="en-US" sz="1700" dirty="0"/>
          </a:p>
        </p:txBody>
      </p:sp>
      <p:sp>
        <p:nvSpPr>
          <p:cNvPr id="6" name="Text 4"/>
          <p:cNvSpPr/>
          <p:nvPr/>
        </p:nvSpPr>
        <p:spPr>
          <a:xfrm>
            <a:off x="758309" y="4809649"/>
            <a:ext cx="13113782" cy="346710"/>
          </a:xfrm>
          <a:prstGeom prst="rect">
            <a:avLst/>
          </a:prstGeom>
          <a:noFill/>
          <a:ln/>
        </p:spPr>
        <p:txBody>
          <a:bodyPr wrap="none" lIns="0" tIns="0" rIns="0" bIns="0" rtlCol="0" anchor="t"/>
          <a:lstStyle/>
          <a:p>
            <a:pPr marL="3429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 Cancer Prevention and Risk Assessment</a:t>
            </a:r>
            <a:endParaRPr lang="en-US" sz="1700" dirty="0"/>
          </a:p>
        </p:txBody>
      </p:sp>
      <p:sp>
        <p:nvSpPr>
          <p:cNvPr id="7" name="Text 5"/>
          <p:cNvSpPr/>
          <p:nvPr/>
        </p:nvSpPr>
        <p:spPr>
          <a:xfrm>
            <a:off x="758309" y="5232083"/>
            <a:ext cx="13113782" cy="346710"/>
          </a:xfrm>
          <a:prstGeom prst="rect">
            <a:avLst/>
          </a:prstGeom>
          <a:noFill/>
          <a:ln/>
        </p:spPr>
        <p:txBody>
          <a:bodyPr wrap="none" lIns="0" tIns="0" rIns="0" bIns="0" rtlCol="0" anchor="t"/>
          <a:lstStyle/>
          <a:p>
            <a:pPr marL="3429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Minimal Invasive Treatments and Surgery</a:t>
            </a:r>
            <a:endParaRPr lang="en-US" sz="1700" dirty="0"/>
          </a:p>
        </p:txBody>
      </p:sp>
      <p:sp>
        <p:nvSpPr>
          <p:cNvPr id="8" name="Text 6"/>
          <p:cNvSpPr/>
          <p:nvPr/>
        </p:nvSpPr>
        <p:spPr>
          <a:xfrm>
            <a:off x="758309" y="5654516"/>
            <a:ext cx="13113782" cy="346710"/>
          </a:xfrm>
          <a:prstGeom prst="rect">
            <a:avLst/>
          </a:prstGeom>
          <a:noFill/>
          <a:ln/>
        </p:spPr>
        <p:txBody>
          <a:bodyPr wrap="none" lIns="0" tIns="0" rIns="0" bIns="0" rtlCol="0" anchor="t"/>
          <a:lstStyle/>
          <a:p>
            <a:pPr marL="3429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Artificial Intelligence in Drug Discovery</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2025-02-18T13:20:45Z</dcterms:created>
  <dcterms:modified xsi:type="dcterms:W3CDTF">2025-02-18T13:20:45Z</dcterms:modified>
</cp:coreProperties>
</file>